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4"/>
  </p:notesMasterIdLst>
  <p:sldIdLst>
    <p:sldId id="296" r:id="rId2"/>
    <p:sldId id="299" r:id="rId3"/>
    <p:sldId id="307" r:id="rId4"/>
    <p:sldId id="309" r:id="rId5"/>
    <p:sldId id="301" r:id="rId6"/>
    <p:sldId id="305" r:id="rId7"/>
    <p:sldId id="308" r:id="rId8"/>
    <p:sldId id="310" r:id="rId9"/>
    <p:sldId id="303" r:id="rId10"/>
    <p:sldId id="304" r:id="rId11"/>
    <p:sldId id="300" r:id="rId12"/>
    <p:sldId id="311" r:id="rId13"/>
  </p:sldIdLst>
  <p:sldSz cx="9144000" cy="6858000" type="screen4x3"/>
  <p:notesSz cx="6884988" cy="10018713"/>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y" initials="V" lastIdx="4" clrIdx="0">
    <p:extLst>
      <p:ext uri="{19B8F6BF-5375-455C-9EA6-DF929625EA0E}">
        <p15:presenceInfo xmlns="" xmlns:p15="http://schemas.microsoft.com/office/powerpoint/2012/main" userId="Valeri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4" autoAdjust="0"/>
    <p:restoredTop sz="88252" autoAdjust="0"/>
  </p:normalViewPr>
  <p:slideViewPr>
    <p:cSldViewPr>
      <p:cViewPr>
        <p:scale>
          <a:sx n="100" d="100"/>
          <a:sy n="100" d="100"/>
        </p:scale>
        <p:origin x="-580"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900488" y="0"/>
            <a:ext cx="2982912" cy="501650"/>
          </a:xfrm>
          <a:prstGeom prst="rect">
            <a:avLst/>
          </a:prstGeom>
        </p:spPr>
        <p:txBody>
          <a:bodyPr vert="horz" lIns="91440" tIns="45720" rIns="91440" bIns="45720" rtlCol="0"/>
          <a:lstStyle>
            <a:lvl1pPr algn="r">
              <a:defRPr sz="1200"/>
            </a:lvl1pPr>
          </a:lstStyle>
          <a:p>
            <a:fld id="{AA236613-1068-464A-94EA-3B6BBEBC30D0}" type="datetimeFigureOut">
              <a:rPr lang="ru-RU" smtClean="0"/>
              <a:pPr/>
              <a:t>19.11.2019</a:t>
            </a:fld>
            <a:endParaRPr lang="ru-RU"/>
          </a:p>
        </p:txBody>
      </p:sp>
      <p:sp>
        <p:nvSpPr>
          <p:cNvPr id="4" name="Образ слайда 3"/>
          <p:cNvSpPr>
            <a:spLocks noGrp="1" noRot="1" noChangeAspect="1"/>
          </p:cNvSpPr>
          <p:nvPr>
            <p:ph type="sldImg" idx="2"/>
          </p:nvPr>
        </p:nvSpPr>
        <p:spPr>
          <a:xfrm>
            <a:off x="1187450" y="1252538"/>
            <a:ext cx="4510088" cy="33813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8975" y="4821238"/>
            <a:ext cx="5507038" cy="394493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517063"/>
            <a:ext cx="2982913" cy="50165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900488" y="9517063"/>
            <a:ext cx="2982912" cy="501650"/>
          </a:xfrm>
          <a:prstGeom prst="rect">
            <a:avLst/>
          </a:prstGeom>
        </p:spPr>
        <p:txBody>
          <a:bodyPr vert="horz" lIns="91440" tIns="45720" rIns="91440" bIns="45720" rtlCol="0" anchor="b"/>
          <a:lstStyle>
            <a:lvl1pPr algn="r">
              <a:defRPr sz="1200"/>
            </a:lvl1pPr>
          </a:lstStyle>
          <a:p>
            <a:fld id="{926F99FB-EA78-4BAD-86BB-13F80DCAAC53}" type="slidenum">
              <a:rPr lang="ru-RU" smtClean="0"/>
              <a:pPr/>
              <a:t>‹#›</a:t>
            </a:fld>
            <a:endParaRPr lang="ru-RU"/>
          </a:p>
        </p:txBody>
      </p:sp>
    </p:spTree>
    <p:extLst>
      <p:ext uri="{BB962C8B-B14F-4D97-AF65-F5344CB8AC3E}">
        <p14:creationId xmlns="" xmlns:p14="http://schemas.microsoft.com/office/powerpoint/2010/main" val="2354128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eriod"/>
            </a:pPr>
            <a:endParaRPr lang="ru-RU" dirty="0"/>
          </a:p>
        </p:txBody>
      </p:sp>
      <p:sp>
        <p:nvSpPr>
          <p:cNvPr id="4" name="Номер слайда 3"/>
          <p:cNvSpPr>
            <a:spLocks noGrp="1"/>
          </p:cNvSpPr>
          <p:nvPr>
            <p:ph type="sldNum" sz="quarter" idx="5"/>
          </p:nvPr>
        </p:nvSpPr>
        <p:spPr/>
        <p:txBody>
          <a:bodyPr/>
          <a:lstStyle/>
          <a:p>
            <a:fld id="{926F99FB-EA78-4BAD-86BB-13F80DCAAC53}" type="slidenum">
              <a:rPr lang="ru-RU" smtClean="0"/>
              <a:pPr/>
              <a:t>2</a:t>
            </a:fld>
            <a:endParaRPr lang="ru-RU"/>
          </a:p>
        </p:txBody>
      </p:sp>
    </p:spTree>
    <p:extLst>
      <p:ext uri="{BB962C8B-B14F-4D97-AF65-F5344CB8AC3E}">
        <p14:creationId xmlns="" xmlns:p14="http://schemas.microsoft.com/office/powerpoint/2010/main" val="422915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26F99FB-EA78-4BAD-86BB-13F80DCAAC53}" type="slidenum">
              <a:rPr lang="ru-RU" smtClean="0"/>
              <a:pPr/>
              <a:t>3</a:t>
            </a:fld>
            <a:endParaRPr lang="ru-RU"/>
          </a:p>
        </p:txBody>
      </p:sp>
    </p:spTree>
    <p:extLst>
      <p:ext uri="{BB962C8B-B14F-4D97-AF65-F5344CB8AC3E}">
        <p14:creationId xmlns="" xmlns:p14="http://schemas.microsoft.com/office/powerpoint/2010/main" val="192497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926F99FB-EA78-4BAD-86BB-13F80DCAAC53}" type="slidenum">
              <a:rPr lang="ru-RU" smtClean="0"/>
              <a:pPr/>
              <a:t>4</a:t>
            </a:fld>
            <a:endParaRPr lang="ru-RU"/>
          </a:p>
        </p:txBody>
      </p:sp>
    </p:spTree>
    <p:extLst>
      <p:ext uri="{BB962C8B-B14F-4D97-AF65-F5344CB8AC3E}">
        <p14:creationId xmlns="" xmlns:p14="http://schemas.microsoft.com/office/powerpoint/2010/main" val="328497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26F99FB-EA78-4BAD-86BB-13F80DCAAC53}" type="slidenum">
              <a:rPr lang="ru-RU" smtClean="0"/>
              <a:pPr/>
              <a:t>5</a:t>
            </a:fld>
            <a:endParaRPr lang="ru-RU"/>
          </a:p>
        </p:txBody>
      </p:sp>
    </p:spTree>
    <p:extLst>
      <p:ext uri="{BB962C8B-B14F-4D97-AF65-F5344CB8AC3E}">
        <p14:creationId xmlns="" xmlns:p14="http://schemas.microsoft.com/office/powerpoint/2010/main" val="98307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26F99FB-EA78-4BAD-86BB-13F80DCAAC53}" type="slidenum">
              <a:rPr lang="ru-RU" smtClean="0"/>
              <a:pPr/>
              <a:t>6</a:t>
            </a:fld>
            <a:endParaRPr lang="ru-RU"/>
          </a:p>
        </p:txBody>
      </p:sp>
    </p:spTree>
    <p:extLst>
      <p:ext uri="{BB962C8B-B14F-4D97-AF65-F5344CB8AC3E}">
        <p14:creationId xmlns="" xmlns:p14="http://schemas.microsoft.com/office/powerpoint/2010/main" val="208245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26F99FB-EA78-4BAD-86BB-13F80DCAAC53}" type="slidenum">
              <a:rPr lang="ru-RU" smtClean="0"/>
              <a:pPr/>
              <a:t>7</a:t>
            </a:fld>
            <a:endParaRPr lang="ru-RU"/>
          </a:p>
        </p:txBody>
      </p:sp>
    </p:spTree>
    <p:extLst>
      <p:ext uri="{BB962C8B-B14F-4D97-AF65-F5344CB8AC3E}">
        <p14:creationId xmlns="" xmlns:p14="http://schemas.microsoft.com/office/powerpoint/2010/main" val="2190129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u="none" dirty="0"/>
          </a:p>
        </p:txBody>
      </p:sp>
      <p:sp>
        <p:nvSpPr>
          <p:cNvPr id="4" name="Номер слайда 3"/>
          <p:cNvSpPr>
            <a:spLocks noGrp="1"/>
          </p:cNvSpPr>
          <p:nvPr>
            <p:ph type="sldNum" sz="quarter" idx="5"/>
          </p:nvPr>
        </p:nvSpPr>
        <p:spPr/>
        <p:txBody>
          <a:bodyPr/>
          <a:lstStyle/>
          <a:p>
            <a:fld id="{926F99FB-EA78-4BAD-86BB-13F80DCAAC53}" type="slidenum">
              <a:rPr lang="ru-RU" smtClean="0"/>
              <a:pPr/>
              <a:t>8</a:t>
            </a:fld>
            <a:endParaRPr lang="ru-RU"/>
          </a:p>
        </p:txBody>
      </p:sp>
    </p:spTree>
    <p:extLst>
      <p:ext uri="{BB962C8B-B14F-4D97-AF65-F5344CB8AC3E}">
        <p14:creationId xmlns="" xmlns:p14="http://schemas.microsoft.com/office/powerpoint/2010/main" val="999030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26F99FB-EA78-4BAD-86BB-13F80DCAAC53}" type="slidenum">
              <a:rPr lang="ru-RU" smtClean="0"/>
              <a:pPr/>
              <a:t>10</a:t>
            </a:fld>
            <a:endParaRPr lang="ru-RU"/>
          </a:p>
        </p:txBody>
      </p:sp>
    </p:spTree>
    <p:extLst>
      <p:ext uri="{BB962C8B-B14F-4D97-AF65-F5344CB8AC3E}">
        <p14:creationId xmlns="" xmlns:p14="http://schemas.microsoft.com/office/powerpoint/2010/main" val="221255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26F99FB-EA78-4BAD-86BB-13F80DCAAC53}" type="slidenum">
              <a:rPr lang="ru-RU" smtClean="0"/>
              <a:pPr/>
              <a:t>12</a:t>
            </a:fld>
            <a:endParaRPr lang="ru-RU"/>
          </a:p>
        </p:txBody>
      </p:sp>
    </p:spTree>
    <p:extLst>
      <p:ext uri="{BB962C8B-B14F-4D97-AF65-F5344CB8AC3E}">
        <p14:creationId xmlns="" xmlns:p14="http://schemas.microsoft.com/office/powerpoint/2010/main" val="3650659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Rectangle 4">
            <a:extLst>
              <a:ext uri="{FF2B5EF4-FFF2-40B4-BE49-F238E27FC236}">
                <a16:creationId xmlns="" xmlns:a16="http://schemas.microsoft.com/office/drawing/2014/main" id="{3B3BF44B-9CE0-49BA-92EE-87A64EC4BCDA}"/>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 xmlns:a16="http://schemas.microsoft.com/office/drawing/2014/main" id="{21AA62A8-867C-4FF2-B83B-5EE89E065C80}"/>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 xmlns:a16="http://schemas.microsoft.com/office/drawing/2014/main" id="{E7B155BA-CC06-4860-B465-04D66B1CFACB}"/>
              </a:ext>
            </a:extLst>
          </p:cNvPr>
          <p:cNvSpPr>
            <a:spLocks noGrp="1" noChangeArrowheads="1"/>
          </p:cNvSpPr>
          <p:nvPr>
            <p:ph type="sldNum" sz="quarter" idx="12"/>
          </p:nvPr>
        </p:nvSpPr>
        <p:spPr>
          <a:ln/>
        </p:spPr>
        <p:txBody>
          <a:bodyPr/>
          <a:lstStyle>
            <a:lvl1pPr>
              <a:defRPr/>
            </a:lvl1pPr>
          </a:lstStyle>
          <a:p>
            <a:pPr>
              <a:defRPr/>
            </a:pPr>
            <a:fld id="{EC34F9E6-CC0A-4D53-9F39-96FE363ABC5E}" type="slidenum">
              <a:rPr lang="ru-RU" altLang="ru-RU"/>
              <a:pPr>
                <a:defRPr/>
              </a:pPr>
              <a:t>‹#›</a:t>
            </a:fld>
            <a:endParaRPr lang="ru-RU" altLang="ru-RU"/>
          </a:p>
        </p:txBody>
      </p:sp>
    </p:spTree>
    <p:extLst>
      <p:ext uri="{BB962C8B-B14F-4D97-AF65-F5344CB8AC3E}">
        <p14:creationId xmlns="" xmlns:p14="http://schemas.microsoft.com/office/powerpoint/2010/main" val="902836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 xmlns:a16="http://schemas.microsoft.com/office/drawing/2014/main" id="{1D6C15F4-6486-48B2-B501-00AF3D27341B}"/>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 xmlns:a16="http://schemas.microsoft.com/office/drawing/2014/main" id="{14871282-6475-408E-88AE-BE2E55C953C6}"/>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 xmlns:a16="http://schemas.microsoft.com/office/drawing/2014/main" id="{0F33595B-6BB7-41DB-9F54-73BBC5F46149}"/>
              </a:ext>
            </a:extLst>
          </p:cNvPr>
          <p:cNvSpPr>
            <a:spLocks noGrp="1" noChangeArrowheads="1"/>
          </p:cNvSpPr>
          <p:nvPr>
            <p:ph type="sldNum" sz="quarter" idx="12"/>
          </p:nvPr>
        </p:nvSpPr>
        <p:spPr>
          <a:ln/>
        </p:spPr>
        <p:txBody>
          <a:bodyPr/>
          <a:lstStyle>
            <a:lvl1pPr>
              <a:defRPr/>
            </a:lvl1pPr>
          </a:lstStyle>
          <a:p>
            <a:pPr>
              <a:defRPr/>
            </a:pPr>
            <a:fld id="{11ACA10B-D360-430B-AB28-AA3CE8825018}" type="slidenum">
              <a:rPr lang="ru-RU" altLang="ru-RU"/>
              <a:pPr>
                <a:defRPr/>
              </a:pPr>
              <a:t>‹#›</a:t>
            </a:fld>
            <a:endParaRPr lang="ru-RU" altLang="ru-RU"/>
          </a:p>
        </p:txBody>
      </p:sp>
    </p:spTree>
    <p:extLst>
      <p:ext uri="{BB962C8B-B14F-4D97-AF65-F5344CB8AC3E}">
        <p14:creationId xmlns="" xmlns:p14="http://schemas.microsoft.com/office/powerpoint/2010/main" val="594439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 xmlns:a16="http://schemas.microsoft.com/office/drawing/2014/main" id="{C989F916-A649-4A64-9064-6DB9EBB3F885}"/>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 xmlns:a16="http://schemas.microsoft.com/office/drawing/2014/main" id="{33CB8680-675E-4594-AC19-A72873132CCB}"/>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 xmlns:a16="http://schemas.microsoft.com/office/drawing/2014/main" id="{052FDEE2-09CF-400E-8447-2810428AE682}"/>
              </a:ext>
            </a:extLst>
          </p:cNvPr>
          <p:cNvSpPr>
            <a:spLocks noGrp="1" noChangeArrowheads="1"/>
          </p:cNvSpPr>
          <p:nvPr>
            <p:ph type="sldNum" sz="quarter" idx="12"/>
          </p:nvPr>
        </p:nvSpPr>
        <p:spPr>
          <a:ln/>
        </p:spPr>
        <p:txBody>
          <a:bodyPr/>
          <a:lstStyle>
            <a:lvl1pPr>
              <a:defRPr/>
            </a:lvl1pPr>
          </a:lstStyle>
          <a:p>
            <a:pPr>
              <a:defRPr/>
            </a:pPr>
            <a:fld id="{CF2C59C7-A857-4D57-B745-23FE8A69A261}" type="slidenum">
              <a:rPr lang="ru-RU" altLang="ru-RU"/>
              <a:pPr>
                <a:defRPr/>
              </a:pPr>
              <a:t>‹#›</a:t>
            </a:fld>
            <a:endParaRPr lang="ru-RU" altLang="ru-RU"/>
          </a:p>
        </p:txBody>
      </p:sp>
    </p:spTree>
    <p:extLst>
      <p:ext uri="{BB962C8B-B14F-4D97-AF65-F5344CB8AC3E}">
        <p14:creationId xmlns="" xmlns:p14="http://schemas.microsoft.com/office/powerpoint/2010/main" val="167115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8229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7200" y="3938588"/>
            <a:ext cx="8229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 xmlns:a16="http://schemas.microsoft.com/office/drawing/2014/main" id="{6D3A0363-3121-490C-AF71-ABCE2FF1E10A}"/>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 xmlns:a16="http://schemas.microsoft.com/office/drawing/2014/main" id="{6CB69C88-A227-4554-AD5D-82BE2F81B913}"/>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 xmlns:a16="http://schemas.microsoft.com/office/drawing/2014/main" id="{66C063AB-73B5-405C-AD7C-B0964B12C960}"/>
              </a:ext>
            </a:extLst>
          </p:cNvPr>
          <p:cNvSpPr>
            <a:spLocks noGrp="1" noChangeArrowheads="1"/>
          </p:cNvSpPr>
          <p:nvPr>
            <p:ph type="sldNum" sz="quarter" idx="12"/>
          </p:nvPr>
        </p:nvSpPr>
        <p:spPr>
          <a:ln/>
        </p:spPr>
        <p:txBody>
          <a:bodyPr/>
          <a:lstStyle>
            <a:lvl1pPr>
              <a:defRPr/>
            </a:lvl1pPr>
          </a:lstStyle>
          <a:p>
            <a:pPr>
              <a:defRPr/>
            </a:pPr>
            <a:fld id="{CFD348C4-31F1-4DF0-A51F-A0B6C6A7A896}" type="slidenum">
              <a:rPr lang="ru-RU" altLang="ru-RU"/>
              <a:pPr>
                <a:defRPr/>
              </a:pPr>
              <a:t>‹#›</a:t>
            </a:fld>
            <a:endParaRPr lang="ru-RU" altLang="ru-RU"/>
          </a:p>
        </p:txBody>
      </p:sp>
    </p:spTree>
    <p:extLst>
      <p:ext uri="{BB962C8B-B14F-4D97-AF65-F5344CB8AC3E}">
        <p14:creationId xmlns="" xmlns:p14="http://schemas.microsoft.com/office/powerpoint/2010/main" val="1414810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 xmlns:a16="http://schemas.microsoft.com/office/drawing/2014/main" id="{3718EC46-41D9-41F8-9B24-8040DECEC91E}"/>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 xmlns:a16="http://schemas.microsoft.com/office/drawing/2014/main" id="{7F0BE5AF-91D6-468F-81B9-912588DB5CAB}"/>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 xmlns:a16="http://schemas.microsoft.com/office/drawing/2014/main" id="{49EFB894-BA08-4112-BD0C-63A0CB6B34C4}"/>
              </a:ext>
            </a:extLst>
          </p:cNvPr>
          <p:cNvSpPr>
            <a:spLocks noGrp="1" noChangeArrowheads="1"/>
          </p:cNvSpPr>
          <p:nvPr>
            <p:ph type="sldNum" sz="quarter" idx="12"/>
          </p:nvPr>
        </p:nvSpPr>
        <p:spPr>
          <a:ln/>
        </p:spPr>
        <p:txBody>
          <a:bodyPr/>
          <a:lstStyle>
            <a:lvl1pPr>
              <a:defRPr/>
            </a:lvl1pPr>
          </a:lstStyle>
          <a:p>
            <a:pPr>
              <a:defRPr/>
            </a:pPr>
            <a:fld id="{D763BF85-9218-48DF-B8DE-4C35815DC990}" type="slidenum">
              <a:rPr lang="ru-RU" altLang="ru-RU"/>
              <a:pPr>
                <a:defRPr/>
              </a:pPr>
              <a:t>‹#›</a:t>
            </a:fld>
            <a:endParaRPr lang="ru-RU" altLang="ru-RU"/>
          </a:p>
        </p:txBody>
      </p:sp>
    </p:spTree>
    <p:extLst>
      <p:ext uri="{BB962C8B-B14F-4D97-AF65-F5344CB8AC3E}">
        <p14:creationId xmlns="" xmlns:p14="http://schemas.microsoft.com/office/powerpoint/2010/main" val="219491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a:extLst>
              <a:ext uri="{FF2B5EF4-FFF2-40B4-BE49-F238E27FC236}">
                <a16:creationId xmlns="" xmlns:a16="http://schemas.microsoft.com/office/drawing/2014/main" id="{673B9BD4-7A7E-4F6B-B806-0A063F5899D4}"/>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 xmlns:a16="http://schemas.microsoft.com/office/drawing/2014/main" id="{28816C97-FA15-4468-8DD6-83941369EB7C}"/>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 xmlns:a16="http://schemas.microsoft.com/office/drawing/2014/main" id="{B5CB7C06-5711-4A05-B993-FC1F3AEC2F12}"/>
              </a:ext>
            </a:extLst>
          </p:cNvPr>
          <p:cNvSpPr>
            <a:spLocks noGrp="1" noChangeArrowheads="1"/>
          </p:cNvSpPr>
          <p:nvPr>
            <p:ph type="sldNum" sz="quarter" idx="12"/>
          </p:nvPr>
        </p:nvSpPr>
        <p:spPr>
          <a:ln/>
        </p:spPr>
        <p:txBody>
          <a:bodyPr/>
          <a:lstStyle>
            <a:lvl1pPr>
              <a:defRPr/>
            </a:lvl1pPr>
          </a:lstStyle>
          <a:p>
            <a:pPr>
              <a:defRPr/>
            </a:pPr>
            <a:fld id="{094BEED1-0DBF-403A-B75E-6FA6FE5EF6D4}" type="slidenum">
              <a:rPr lang="ru-RU" altLang="ru-RU"/>
              <a:pPr>
                <a:defRPr/>
              </a:pPr>
              <a:t>‹#›</a:t>
            </a:fld>
            <a:endParaRPr lang="ru-RU" altLang="ru-RU"/>
          </a:p>
        </p:txBody>
      </p:sp>
    </p:spTree>
    <p:extLst>
      <p:ext uri="{BB962C8B-B14F-4D97-AF65-F5344CB8AC3E}">
        <p14:creationId xmlns="" xmlns:p14="http://schemas.microsoft.com/office/powerpoint/2010/main" val="26598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 xmlns:a16="http://schemas.microsoft.com/office/drawing/2014/main" id="{28580047-B99B-49FE-A493-E556E72D8468}"/>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 xmlns:a16="http://schemas.microsoft.com/office/drawing/2014/main" id="{02D21D44-1F86-4CE7-AB18-F22F89FE2E1F}"/>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 xmlns:a16="http://schemas.microsoft.com/office/drawing/2014/main" id="{0E53FB54-DB28-4E32-AB98-633BED069D62}"/>
              </a:ext>
            </a:extLst>
          </p:cNvPr>
          <p:cNvSpPr>
            <a:spLocks noGrp="1" noChangeArrowheads="1"/>
          </p:cNvSpPr>
          <p:nvPr>
            <p:ph type="sldNum" sz="quarter" idx="12"/>
          </p:nvPr>
        </p:nvSpPr>
        <p:spPr>
          <a:ln/>
        </p:spPr>
        <p:txBody>
          <a:bodyPr/>
          <a:lstStyle>
            <a:lvl1pPr>
              <a:defRPr/>
            </a:lvl1pPr>
          </a:lstStyle>
          <a:p>
            <a:pPr>
              <a:defRPr/>
            </a:pPr>
            <a:fld id="{EB237631-0D10-450E-88D9-27A6ED86B782}" type="slidenum">
              <a:rPr lang="ru-RU" altLang="ru-RU"/>
              <a:pPr>
                <a:defRPr/>
              </a:pPr>
              <a:t>‹#›</a:t>
            </a:fld>
            <a:endParaRPr lang="ru-RU" altLang="ru-RU"/>
          </a:p>
        </p:txBody>
      </p:sp>
    </p:spTree>
    <p:extLst>
      <p:ext uri="{BB962C8B-B14F-4D97-AF65-F5344CB8AC3E}">
        <p14:creationId xmlns="" xmlns:p14="http://schemas.microsoft.com/office/powerpoint/2010/main" val="156325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 xmlns:a16="http://schemas.microsoft.com/office/drawing/2014/main" id="{328CE76E-CAE2-41C5-9183-6040C9AB45E9}"/>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a:extLst>
              <a:ext uri="{FF2B5EF4-FFF2-40B4-BE49-F238E27FC236}">
                <a16:creationId xmlns="" xmlns:a16="http://schemas.microsoft.com/office/drawing/2014/main" id="{35B7273E-8955-4F2E-BE97-EEDFCB50B02F}"/>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a:extLst>
              <a:ext uri="{FF2B5EF4-FFF2-40B4-BE49-F238E27FC236}">
                <a16:creationId xmlns="" xmlns:a16="http://schemas.microsoft.com/office/drawing/2014/main" id="{4D2A82D5-EEAF-434D-A851-46F723447428}"/>
              </a:ext>
            </a:extLst>
          </p:cNvPr>
          <p:cNvSpPr>
            <a:spLocks noGrp="1" noChangeArrowheads="1"/>
          </p:cNvSpPr>
          <p:nvPr>
            <p:ph type="sldNum" sz="quarter" idx="12"/>
          </p:nvPr>
        </p:nvSpPr>
        <p:spPr>
          <a:ln/>
        </p:spPr>
        <p:txBody>
          <a:bodyPr/>
          <a:lstStyle>
            <a:lvl1pPr>
              <a:defRPr/>
            </a:lvl1pPr>
          </a:lstStyle>
          <a:p>
            <a:pPr>
              <a:defRPr/>
            </a:pPr>
            <a:fld id="{C17D65BD-BF9F-424E-9A3B-8223E9EC0BE2}" type="slidenum">
              <a:rPr lang="ru-RU" altLang="ru-RU"/>
              <a:pPr>
                <a:defRPr/>
              </a:pPr>
              <a:t>‹#›</a:t>
            </a:fld>
            <a:endParaRPr lang="ru-RU" altLang="ru-RU"/>
          </a:p>
        </p:txBody>
      </p:sp>
    </p:spTree>
    <p:extLst>
      <p:ext uri="{BB962C8B-B14F-4D97-AF65-F5344CB8AC3E}">
        <p14:creationId xmlns="" xmlns:p14="http://schemas.microsoft.com/office/powerpoint/2010/main" val="359875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 xmlns:a16="http://schemas.microsoft.com/office/drawing/2014/main" id="{92C94045-5575-46F5-B41E-5CDEC5216221}"/>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a:extLst>
              <a:ext uri="{FF2B5EF4-FFF2-40B4-BE49-F238E27FC236}">
                <a16:creationId xmlns="" xmlns:a16="http://schemas.microsoft.com/office/drawing/2014/main" id="{0FDDE636-9D06-4B9C-8986-D7A879CE724E}"/>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a:extLst>
              <a:ext uri="{FF2B5EF4-FFF2-40B4-BE49-F238E27FC236}">
                <a16:creationId xmlns="" xmlns:a16="http://schemas.microsoft.com/office/drawing/2014/main" id="{EBF5CB16-4F28-4BCC-9CD6-41BB004B0F7D}"/>
              </a:ext>
            </a:extLst>
          </p:cNvPr>
          <p:cNvSpPr>
            <a:spLocks noGrp="1" noChangeArrowheads="1"/>
          </p:cNvSpPr>
          <p:nvPr>
            <p:ph type="sldNum" sz="quarter" idx="12"/>
          </p:nvPr>
        </p:nvSpPr>
        <p:spPr>
          <a:ln/>
        </p:spPr>
        <p:txBody>
          <a:bodyPr/>
          <a:lstStyle>
            <a:lvl1pPr>
              <a:defRPr/>
            </a:lvl1pPr>
          </a:lstStyle>
          <a:p>
            <a:pPr>
              <a:defRPr/>
            </a:pPr>
            <a:fld id="{BF795971-7DC4-4718-82E8-63E5AA9E8C52}" type="slidenum">
              <a:rPr lang="ru-RU" altLang="ru-RU"/>
              <a:pPr>
                <a:defRPr/>
              </a:pPr>
              <a:t>‹#›</a:t>
            </a:fld>
            <a:endParaRPr lang="ru-RU" altLang="ru-RU"/>
          </a:p>
        </p:txBody>
      </p:sp>
    </p:spTree>
    <p:extLst>
      <p:ext uri="{BB962C8B-B14F-4D97-AF65-F5344CB8AC3E}">
        <p14:creationId xmlns="" xmlns:p14="http://schemas.microsoft.com/office/powerpoint/2010/main" val="87410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B42274C-3CF1-4C1D-90B5-127F3A42EB22}"/>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a:extLst>
              <a:ext uri="{FF2B5EF4-FFF2-40B4-BE49-F238E27FC236}">
                <a16:creationId xmlns="" xmlns:a16="http://schemas.microsoft.com/office/drawing/2014/main" id="{C1975FBB-697F-435D-B40D-F859CD3576A8}"/>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a:extLst>
              <a:ext uri="{FF2B5EF4-FFF2-40B4-BE49-F238E27FC236}">
                <a16:creationId xmlns="" xmlns:a16="http://schemas.microsoft.com/office/drawing/2014/main" id="{7AA2EA12-3E5D-4D1E-9929-0C46DF718CF8}"/>
              </a:ext>
            </a:extLst>
          </p:cNvPr>
          <p:cNvSpPr>
            <a:spLocks noGrp="1" noChangeArrowheads="1"/>
          </p:cNvSpPr>
          <p:nvPr>
            <p:ph type="sldNum" sz="quarter" idx="12"/>
          </p:nvPr>
        </p:nvSpPr>
        <p:spPr>
          <a:ln/>
        </p:spPr>
        <p:txBody>
          <a:bodyPr/>
          <a:lstStyle>
            <a:lvl1pPr>
              <a:defRPr/>
            </a:lvl1pPr>
          </a:lstStyle>
          <a:p>
            <a:pPr>
              <a:defRPr/>
            </a:pPr>
            <a:fld id="{A6A61456-A510-4CB1-826B-CB8C5A50512F}" type="slidenum">
              <a:rPr lang="ru-RU" altLang="ru-RU"/>
              <a:pPr>
                <a:defRPr/>
              </a:pPr>
              <a:t>‹#›</a:t>
            </a:fld>
            <a:endParaRPr lang="ru-RU" altLang="ru-RU"/>
          </a:p>
        </p:txBody>
      </p:sp>
    </p:spTree>
    <p:extLst>
      <p:ext uri="{BB962C8B-B14F-4D97-AF65-F5344CB8AC3E}">
        <p14:creationId xmlns="" xmlns:p14="http://schemas.microsoft.com/office/powerpoint/2010/main" val="275145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 xmlns:a16="http://schemas.microsoft.com/office/drawing/2014/main" id="{331B7CFC-96CC-4989-9384-2461769BB366}"/>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 xmlns:a16="http://schemas.microsoft.com/office/drawing/2014/main" id="{68AD6884-949E-461C-A429-3FC7CDB2AE25}"/>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 xmlns:a16="http://schemas.microsoft.com/office/drawing/2014/main" id="{A574EE7A-C591-469B-AF4E-7A4633B70004}"/>
              </a:ext>
            </a:extLst>
          </p:cNvPr>
          <p:cNvSpPr>
            <a:spLocks noGrp="1" noChangeArrowheads="1"/>
          </p:cNvSpPr>
          <p:nvPr>
            <p:ph type="sldNum" sz="quarter" idx="12"/>
          </p:nvPr>
        </p:nvSpPr>
        <p:spPr>
          <a:ln/>
        </p:spPr>
        <p:txBody>
          <a:bodyPr/>
          <a:lstStyle>
            <a:lvl1pPr>
              <a:defRPr/>
            </a:lvl1pPr>
          </a:lstStyle>
          <a:p>
            <a:pPr>
              <a:defRPr/>
            </a:pPr>
            <a:fld id="{BF5F793E-0BDF-403C-9579-343390E158B5}" type="slidenum">
              <a:rPr lang="ru-RU" altLang="ru-RU"/>
              <a:pPr>
                <a:defRPr/>
              </a:pPr>
              <a:t>‹#›</a:t>
            </a:fld>
            <a:endParaRPr lang="ru-RU" altLang="ru-RU"/>
          </a:p>
        </p:txBody>
      </p:sp>
    </p:spTree>
    <p:extLst>
      <p:ext uri="{BB962C8B-B14F-4D97-AF65-F5344CB8AC3E}">
        <p14:creationId xmlns="" xmlns:p14="http://schemas.microsoft.com/office/powerpoint/2010/main" val="33257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 xmlns:a16="http://schemas.microsoft.com/office/drawing/2014/main" id="{FA721C0A-1181-472A-978B-1DE715D4797A}"/>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 xmlns:a16="http://schemas.microsoft.com/office/drawing/2014/main" id="{E0A14D03-A9AC-4CCF-A285-84228E32BE09}"/>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 xmlns:a16="http://schemas.microsoft.com/office/drawing/2014/main" id="{111DBFF0-C532-4CD3-96B7-09EA283D6F2F}"/>
              </a:ext>
            </a:extLst>
          </p:cNvPr>
          <p:cNvSpPr>
            <a:spLocks noGrp="1" noChangeArrowheads="1"/>
          </p:cNvSpPr>
          <p:nvPr>
            <p:ph type="sldNum" sz="quarter" idx="12"/>
          </p:nvPr>
        </p:nvSpPr>
        <p:spPr>
          <a:ln/>
        </p:spPr>
        <p:txBody>
          <a:bodyPr/>
          <a:lstStyle>
            <a:lvl1pPr>
              <a:defRPr/>
            </a:lvl1pPr>
          </a:lstStyle>
          <a:p>
            <a:pPr>
              <a:defRPr/>
            </a:pPr>
            <a:fld id="{C32993A6-A477-4C02-BC2D-A06C5E521E1A}" type="slidenum">
              <a:rPr lang="ru-RU" altLang="ru-RU"/>
              <a:pPr>
                <a:defRPr/>
              </a:pPr>
              <a:t>‹#›</a:t>
            </a:fld>
            <a:endParaRPr lang="ru-RU" altLang="ru-RU"/>
          </a:p>
        </p:txBody>
      </p:sp>
    </p:spTree>
    <p:extLst>
      <p:ext uri="{BB962C8B-B14F-4D97-AF65-F5344CB8AC3E}">
        <p14:creationId xmlns="" xmlns:p14="http://schemas.microsoft.com/office/powerpoint/2010/main" val="412720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3A2574BD-F5EB-4CC6-AD67-81385507B45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 xmlns:a16="http://schemas.microsoft.com/office/drawing/2014/main" id="{E0946701-CFB5-467E-A979-311FEC78785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 xmlns:a16="http://schemas.microsoft.com/office/drawing/2014/main" id="{FAA72F66-CC5A-4E50-B2CF-EADAF8FF2BDD}"/>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ru-RU" altLang="ru-RU"/>
          </a:p>
        </p:txBody>
      </p:sp>
      <p:sp>
        <p:nvSpPr>
          <p:cNvPr id="1029" name="Rectangle 5">
            <a:extLst>
              <a:ext uri="{FF2B5EF4-FFF2-40B4-BE49-F238E27FC236}">
                <a16:creationId xmlns="" xmlns:a16="http://schemas.microsoft.com/office/drawing/2014/main" id="{E25BEBF3-BA6E-4B44-92D4-C89CD39115B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ru-RU" altLang="ru-RU"/>
          </a:p>
        </p:txBody>
      </p:sp>
      <p:sp>
        <p:nvSpPr>
          <p:cNvPr id="1030" name="Rectangle 6">
            <a:extLst>
              <a:ext uri="{FF2B5EF4-FFF2-40B4-BE49-F238E27FC236}">
                <a16:creationId xmlns="" xmlns:a16="http://schemas.microsoft.com/office/drawing/2014/main" id="{A20D8F9D-56A7-4174-84D7-40DAF1D7D345}"/>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9DCC939-7585-49F7-A700-CFEEB8396078}"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2.emf"/><Relationship Id="rId3" Type="http://schemas.openxmlformats.org/officeDocument/2006/relationships/notesSlide" Target="../notesSlides/notesSlide2.xml"/><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10.emf"/><Relationship Id="rId5" Type="http://schemas.openxmlformats.org/officeDocument/2006/relationships/image" Target="../media/image6.png"/><Relationship Id="rId10"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AB3FE59-4E7D-4A74-86F5-2EBC59B6D9D3}"/>
              </a:ext>
            </a:extLst>
          </p:cNvPr>
          <p:cNvSpPr>
            <a:spLocks noGrp="1"/>
          </p:cNvSpPr>
          <p:nvPr>
            <p:ph type="title"/>
          </p:nvPr>
        </p:nvSpPr>
        <p:spPr>
          <a:xfrm>
            <a:off x="634840" y="304800"/>
            <a:ext cx="8229600" cy="387896"/>
          </a:xfrm>
        </p:spPr>
        <p:txBody>
          <a:bodyPr/>
          <a:lstStyle/>
          <a:p>
            <a:r>
              <a:rPr lang="ru-RU" sz="2000" b="1" dirty="0" smtClean="0">
                <a:solidFill>
                  <a:srgbClr val="0000FF"/>
                </a:solidFill>
                <a:latin typeface="Arial" pitchFamily="34" charset="0"/>
                <a:cs typeface="Times New Roman" panose="02020603050405020304" pitchFamily="18" charset="0"/>
              </a:rPr>
              <a:t>К ЭКОЛОГИЧЕСКИ ЧИСТОЙ ЭНЕРГЕТИКЕ</a:t>
            </a:r>
            <a:endParaRPr lang="ru-RU" sz="2000" b="1" dirty="0">
              <a:solidFill>
                <a:srgbClr val="0000FF"/>
              </a:solidFill>
              <a:latin typeface="Arial" pitchFamily="34"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FE2E883C-B1A2-40DE-963C-D8887C2B491B}"/>
              </a:ext>
            </a:extLst>
          </p:cNvPr>
          <p:cNvSpPr>
            <a:spLocks noGrp="1"/>
          </p:cNvSpPr>
          <p:nvPr>
            <p:ph sz="half" idx="1"/>
          </p:nvPr>
        </p:nvSpPr>
        <p:spPr>
          <a:xfrm>
            <a:off x="457200" y="692696"/>
            <a:ext cx="8363272" cy="5688632"/>
          </a:xfrm>
        </p:spPr>
        <p:txBody>
          <a:bodyPr/>
          <a:lstStyle/>
          <a:p>
            <a:pPr algn="r">
              <a:buNone/>
            </a:pPr>
            <a:r>
              <a:rPr lang="ru-RU" sz="1800" dirty="0" smtClean="0">
                <a:solidFill>
                  <a:srgbClr val="0000FF"/>
                </a:solidFill>
                <a:latin typeface="Arial" pitchFamily="34" charset="0"/>
                <a:cs typeface="Times New Roman" panose="02020603050405020304" pitchFamily="18" charset="0"/>
              </a:rPr>
              <a:t>«Наука – это то, чего не может быть. А то, </a:t>
            </a:r>
          </a:p>
          <a:p>
            <a:pPr algn="r">
              <a:buNone/>
            </a:pPr>
            <a:r>
              <a:rPr lang="ru-RU" sz="1800" dirty="0" smtClean="0">
                <a:solidFill>
                  <a:srgbClr val="0000FF"/>
                </a:solidFill>
                <a:latin typeface="Arial" pitchFamily="34" charset="0"/>
                <a:cs typeface="Times New Roman" panose="02020603050405020304" pitchFamily="18" charset="0"/>
              </a:rPr>
              <a:t>что может быть – это технический прогресс» </a:t>
            </a:r>
          </a:p>
          <a:p>
            <a:pPr algn="r">
              <a:buNone/>
            </a:pPr>
            <a:r>
              <a:rPr lang="ru-RU" sz="1800" dirty="0" smtClean="0">
                <a:solidFill>
                  <a:srgbClr val="0000FF"/>
                </a:solidFill>
                <a:latin typeface="Arial" pitchFamily="34" charset="0"/>
                <a:cs typeface="Times New Roman" panose="02020603050405020304" pitchFamily="18" charset="0"/>
              </a:rPr>
              <a:t>П.Л. Капица</a:t>
            </a:r>
          </a:p>
          <a:p>
            <a:pPr algn="ctr">
              <a:buNone/>
            </a:pPr>
            <a:r>
              <a:rPr lang="ru-RU" sz="1400" dirty="0" smtClean="0">
                <a:solidFill>
                  <a:srgbClr val="0000FF"/>
                </a:solidFill>
                <a:latin typeface="Arial" pitchFamily="34" charset="0"/>
                <a:cs typeface="Times New Roman" panose="02020603050405020304" pitchFamily="18" charset="0"/>
              </a:rPr>
              <a:t>АННОТАЦИЯ</a:t>
            </a:r>
          </a:p>
          <a:p>
            <a:pPr marL="0" indent="358775" algn="just">
              <a:buNone/>
            </a:pPr>
            <a:r>
              <a:rPr lang="ru-RU" sz="1400" dirty="0" smtClean="0">
                <a:solidFill>
                  <a:srgbClr val="0000FF"/>
                </a:solidFill>
                <a:latin typeface="Arial" pitchFamily="34" charset="0"/>
                <a:cs typeface="Times New Roman" panose="02020603050405020304" pitchFamily="18" charset="0"/>
              </a:rPr>
              <a:t>В докладе делается попытка теоретического обоснования реальности поставленной Н.Тесла грандиозной задачи повсеместного извлечения энергии из окружающего пространства машинами индивидуального пользования, уже нашедшей своё решение в многочисленных «</a:t>
            </a:r>
            <a:r>
              <a:rPr lang="ru-RU" sz="1400" dirty="0" err="1" smtClean="0">
                <a:solidFill>
                  <a:srgbClr val="0000FF"/>
                </a:solidFill>
                <a:latin typeface="Arial" pitchFamily="34" charset="0"/>
                <a:cs typeface="Times New Roman" panose="02020603050405020304" pitchFamily="18" charset="0"/>
              </a:rPr>
              <a:t>бестопливных</a:t>
            </a:r>
            <a:r>
              <a:rPr lang="ru-RU" sz="1400" dirty="0" smtClean="0">
                <a:solidFill>
                  <a:srgbClr val="0000FF"/>
                </a:solidFill>
                <a:latin typeface="Arial" pitchFamily="34" charset="0"/>
                <a:cs typeface="Times New Roman" panose="02020603050405020304" pitchFamily="18" charset="0"/>
              </a:rPr>
              <a:t> генераторах» (БТГ) на полевых формах возобновляемой энергии. Рассматриваются готовые к выходу на рынок установки, альтернативных не вполне экологически «чистым» ветровым, солнечным и гидроэлектрическим установкам, но ошибочно относимые официальной наукой к «</a:t>
            </a:r>
            <a:r>
              <a:rPr lang="ru-RU" sz="1400" dirty="0" err="1" smtClean="0">
                <a:solidFill>
                  <a:srgbClr val="0000FF"/>
                </a:solidFill>
                <a:latin typeface="Arial" pitchFamily="34" charset="0"/>
                <a:cs typeface="Times New Roman" panose="02020603050405020304" pitchFamily="18" charset="0"/>
              </a:rPr>
              <a:t>сверхединичным</a:t>
            </a:r>
            <a:r>
              <a:rPr lang="ru-RU" sz="1400" dirty="0" smtClean="0">
                <a:solidFill>
                  <a:srgbClr val="0000FF"/>
                </a:solidFill>
                <a:latin typeface="Arial" pitchFamily="34" charset="0"/>
                <a:cs typeface="Times New Roman" panose="02020603050405020304" pitchFamily="18" charset="0"/>
              </a:rPr>
              <a:t>» или даже «вечным двигателям». С позиций </a:t>
            </a:r>
            <a:r>
              <a:rPr lang="ru-RU" sz="1400" dirty="0" err="1" smtClean="0">
                <a:solidFill>
                  <a:srgbClr val="0000FF"/>
                </a:solidFill>
                <a:latin typeface="Arial" pitchFamily="34" charset="0"/>
                <a:cs typeface="Times New Roman" panose="02020603050405020304" pitchFamily="18" charset="0"/>
              </a:rPr>
              <a:t>энергодинамики</a:t>
            </a:r>
            <a:r>
              <a:rPr lang="ru-RU" sz="1400" dirty="0" smtClean="0">
                <a:solidFill>
                  <a:srgbClr val="0000FF"/>
                </a:solidFill>
                <a:latin typeface="Arial" pitchFamily="34" charset="0"/>
                <a:cs typeface="Times New Roman" panose="02020603050405020304" pitchFamily="18" charset="0"/>
              </a:rPr>
              <a:t> обсуждаются коррективы, которые необходимо внести в существующую парадигму для преодоления возникшего отставания теоретической физики от технического прогресса. </a:t>
            </a:r>
          </a:p>
          <a:p>
            <a:pPr marL="0" indent="358775" algn="ctr">
              <a:buNone/>
            </a:pPr>
            <a:r>
              <a:rPr lang="ru-RU" sz="1400" b="1" dirty="0" smtClean="0">
                <a:solidFill>
                  <a:srgbClr val="0000FF"/>
                </a:solidFill>
                <a:latin typeface="Arial" pitchFamily="34" charset="0"/>
              </a:rPr>
              <a:t>ПРЕАМБУЛА</a:t>
            </a:r>
          </a:p>
          <a:p>
            <a:pPr marL="0" indent="358775" algn="just">
              <a:buNone/>
            </a:pPr>
            <a:r>
              <a:rPr lang="ru-RU" sz="1400" dirty="0" smtClean="0">
                <a:solidFill>
                  <a:srgbClr val="0000FF"/>
                </a:solidFill>
                <a:latin typeface="Arial" pitchFamily="34" charset="0"/>
              </a:rPr>
              <a:t>За те короткие с исторической точки зрения несколько столетий, что отделяют нас от эпохи средневекового мракобесия, взгляды «просвещённой» части человечества на мироздание менялись коренным образом и не всегда в сторону его лучшего понимания. В естествознании это выразилось в сохраняющейся приверженности атомизму, несмотря на обнаружение большого числа субатомных и </a:t>
            </a:r>
            <a:r>
              <a:rPr lang="ru-RU" sz="1400" dirty="0" err="1" smtClean="0">
                <a:solidFill>
                  <a:srgbClr val="0000FF"/>
                </a:solidFill>
                <a:latin typeface="Arial" pitchFamily="34" charset="0"/>
              </a:rPr>
              <a:t>субядерных</a:t>
            </a:r>
            <a:r>
              <a:rPr lang="ru-RU" sz="1400" dirty="0" smtClean="0">
                <a:solidFill>
                  <a:srgbClr val="0000FF"/>
                </a:solidFill>
                <a:latin typeface="Arial" pitchFamily="34" charset="0"/>
              </a:rPr>
              <a:t> частиц; в термодинамике - в утверждении о неизбежной тепловой смерти Вселенной, почему-то не наступившей за 14 </a:t>
            </a:r>
            <a:r>
              <a:rPr lang="ru-RU" sz="1400" dirty="0" err="1" smtClean="0">
                <a:solidFill>
                  <a:srgbClr val="0000FF"/>
                </a:solidFill>
                <a:latin typeface="Arial" pitchFamily="34" charset="0"/>
              </a:rPr>
              <a:t>млрд</a:t>
            </a:r>
            <a:r>
              <a:rPr lang="ru-RU" sz="1400" dirty="0" smtClean="0">
                <a:solidFill>
                  <a:srgbClr val="0000FF"/>
                </a:solidFill>
                <a:latin typeface="Arial" pitchFamily="34" charset="0"/>
              </a:rPr>
              <a:t> лет «официально признанного» её существования; в теоретической физике – в изгнании эфира как «строительного материала» для видимой (барионной) части вещества Вселенной, хотя доля последнего, как выяснилось, не превышает 5% её массы, в астрономии – в утверждении возникновения Вселенной из «небытия» и т.д. Всё это требует переосмысления существующей концепции мироздания. Это касается и будущего нашей планеты, и условий выживания человечества, и путей построения экологически чистой энергетики будущего. </a:t>
            </a:r>
          </a:p>
          <a:p>
            <a:pPr marL="0" indent="358775" algn="just">
              <a:buNone/>
            </a:pP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34622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F4FDEAB-9777-4830-9353-63A00D08D631}"/>
              </a:ext>
            </a:extLst>
          </p:cNvPr>
          <p:cNvSpPr>
            <a:spLocks noGrp="1"/>
          </p:cNvSpPr>
          <p:nvPr>
            <p:ph type="title"/>
          </p:nvPr>
        </p:nvSpPr>
        <p:spPr>
          <a:xfrm>
            <a:off x="457200" y="731452"/>
            <a:ext cx="8229600" cy="457199"/>
          </a:xfrm>
        </p:spPr>
        <p:txBody>
          <a:bodyPr/>
          <a:lstStyle/>
          <a:p>
            <a:r>
              <a:rPr lang="ru-RU" sz="2000" b="1" dirty="0">
                <a:solidFill>
                  <a:srgbClr val="0000FF"/>
                </a:solidFill>
                <a:latin typeface="Arial" pitchFamily="34" charset="0"/>
                <a:cs typeface="Times New Roman" panose="02020603050405020304" pitchFamily="18" charset="0"/>
              </a:rPr>
              <a:t>Готовые к выходу на рынок магнитные моторы</a:t>
            </a:r>
          </a:p>
        </p:txBody>
      </p:sp>
      <p:sp>
        <p:nvSpPr>
          <p:cNvPr id="3" name="Объект 2">
            <a:extLst>
              <a:ext uri="{FF2B5EF4-FFF2-40B4-BE49-F238E27FC236}">
                <a16:creationId xmlns="" xmlns:a16="http://schemas.microsoft.com/office/drawing/2014/main" id="{218D5578-3A53-433D-8FEC-4021A10E93D8}"/>
              </a:ext>
            </a:extLst>
          </p:cNvPr>
          <p:cNvSpPr>
            <a:spLocks noGrp="1"/>
          </p:cNvSpPr>
          <p:nvPr>
            <p:ph sz="half" idx="1"/>
          </p:nvPr>
        </p:nvSpPr>
        <p:spPr>
          <a:xfrm>
            <a:off x="457200" y="1556792"/>
            <a:ext cx="6059016" cy="4824536"/>
          </a:xfrm>
        </p:spPr>
        <p:txBody>
          <a:bodyPr/>
          <a:lstStyle/>
          <a:p>
            <a:pPr marL="0" indent="0"/>
            <a:r>
              <a:rPr lang="ru-RU" sz="1400" dirty="0">
                <a:solidFill>
                  <a:srgbClr val="0000FF"/>
                </a:solidFill>
                <a:latin typeface="Times New Roman" panose="02020603050405020304" pitchFamily="18" charset="0"/>
                <a:cs typeface="Times New Roman" panose="02020603050405020304" pitchFamily="18" charset="0"/>
              </a:rPr>
              <a:t>   К настоящему времени известно более сотни патентов в области магнит-</a:t>
            </a:r>
            <a:r>
              <a:rPr lang="ru-RU" sz="1400" dirty="0" err="1">
                <a:solidFill>
                  <a:srgbClr val="0000FF"/>
                </a:solidFill>
                <a:latin typeface="Times New Roman" panose="02020603050405020304" pitchFamily="18" charset="0"/>
                <a:cs typeface="Times New Roman" panose="02020603050405020304" pitchFamily="18" charset="0"/>
              </a:rPr>
              <a:t>ных</a:t>
            </a:r>
            <a:r>
              <a:rPr lang="ru-RU" sz="1400" dirty="0">
                <a:solidFill>
                  <a:srgbClr val="0000FF"/>
                </a:solidFill>
                <a:latin typeface="Times New Roman" panose="02020603050405020304" pitchFamily="18" charset="0"/>
                <a:cs typeface="Times New Roman" panose="02020603050405020304" pitchFamily="18" charset="0"/>
              </a:rPr>
              <a:t> двигателей (в том числе таких, которые требуют представления </a:t>
            </a:r>
            <a:r>
              <a:rPr lang="ru-RU" sz="1400" dirty="0" err="1">
                <a:solidFill>
                  <a:srgbClr val="0000FF"/>
                </a:solidFill>
                <a:latin typeface="Times New Roman" panose="02020603050405020304" pitchFamily="18" charset="0"/>
                <a:cs typeface="Times New Roman" panose="02020603050405020304" pitchFamily="18" charset="0"/>
              </a:rPr>
              <a:t>дейст-вующей</a:t>
            </a:r>
            <a:r>
              <a:rPr lang="ru-RU" sz="1400" dirty="0">
                <a:solidFill>
                  <a:srgbClr val="0000FF"/>
                </a:solidFill>
                <a:latin typeface="Times New Roman" panose="02020603050405020304" pitchFamily="18" charset="0"/>
                <a:cs typeface="Times New Roman" panose="02020603050405020304" pitchFamily="18" charset="0"/>
              </a:rPr>
              <a:t> модели устройства). Совершенно очевидно, что во избежание «истощения» магниты должны «подпитываться» энергией извне. В таком случае их можно рассматривать как рабочее тело, подобное газам и парам в теплоэнергетических установках. </a:t>
            </a:r>
          </a:p>
          <a:p>
            <a:pPr marL="0" indent="0"/>
            <a:r>
              <a:rPr lang="ru-RU" sz="1400" dirty="0">
                <a:solidFill>
                  <a:srgbClr val="0000FF"/>
                </a:solidFill>
                <a:latin typeface="Times New Roman" panose="02020603050405020304" pitchFamily="18" charset="0"/>
                <a:cs typeface="Times New Roman" panose="02020603050405020304" pitchFamily="18" charset="0"/>
              </a:rPr>
              <a:t>    Известно множество моторов на постоянных магнитах. Компания «Peren-dev» (сокращение от «</a:t>
            </a:r>
            <a:r>
              <a:rPr lang="ru-RU" sz="1400" dirty="0" err="1">
                <a:solidFill>
                  <a:srgbClr val="0000FF"/>
                </a:solidFill>
                <a:latin typeface="Times New Roman" panose="02020603050405020304" pitchFamily="18" charset="0"/>
                <a:cs typeface="Times New Roman" panose="02020603050405020304" pitchFamily="18" charset="0"/>
              </a:rPr>
              <a:t>perpetuum</a:t>
            </a:r>
            <a:r>
              <a:rPr lang="ru-RU" sz="1400" dirty="0">
                <a:solidFill>
                  <a:srgbClr val="0000FF"/>
                </a:solidFill>
                <a:latin typeface="Times New Roman" panose="02020603050405020304" pitchFamily="18" charset="0"/>
                <a:cs typeface="Times New Roman" panose="02020603050405020304" pitchFamily="18" charset="0"/>
              </a:rPr>
              <a:t> </a:t>
            </a:r>
            <a:r>
              <a:rPr lang="ru-RU" sz="1400" dirty="0" err="1">
                <a:solidFill>
                  <a:srgbClr val="0000FF"/>
                </a:solidFill>
                <a:latin typeface="Times New Roman" panose="02020603050405020304" pitchFamily="18" charset="0"/>
                <a:cs typeface="Times New Roman" panose="02020603050405020304" pitchFamily="18" charset="0"/>
              </a:rPr>
              <a:t>energy</a:t>
            </a:r>
            <a:r>
              <a:rPr lang="ru-RU" sz="1400" dirty="0">
                <a:solidFill>
                  <a:srgbClr val="0000FF"/>
                </a:solidFill>
                <a:latin typeface="Times New Roman" panose="02020603050405020304" pitchFamily="18" charset="0"/>
                <a:cs typeface="Times New Roman" panose="02020603050405020304" pitchFamily="18" charset="0"/>
              </a:rPr>
              <a:t> </a:t>
            </a:r>
            <a:r>
              <a:rPr lang="ru-RU" sz="1400" dirty="0" err="1">
                <a:solidFill>
                  <a:srgbClr val="0000FF"/>
                </a:solidFill>
                <a:latin typeface="Times New Roman" panose="02020603050405020304" pitchFamily="18" charset="0"/>
                <a:cs typeface="Times New Roman" panose="02020603050405020304" pitchFamily="18" charset="0"/>
              </a:rPr>
              <a:t>device</a:t>
            </a:r>
            <a:r>
              <a:rPr lang="ru-RU" sz="1400" dirty="0">
                <a:solidFill>
                  <a:srgbClr val="0000FF"/>
                </a:solidFill>
                <a:latin typeface="Times New Roman" panose="02020603050405020304" pitchFamily="18" charset="0"/>
                <a:cs typeface="Times New Roman" panose="02020603050405020304" pitchFamily="18" charset="0"/>
              </a:rPr>
              <a:t>»), заявила недавно, что её магнитный мотор мощностью 30 кВт готов к выходу на рынок (рисунок). Названа даже     примерная стоимость первых устройств – около 8500 евро. Правда, К. Андерсон, чья фирма была приглашена на тестирование мотора «</a:t>
            </a:r>
            <a:r>
              <a:rPr lang="ru-RU" sz="1400" dirty="0" err="1">
                <a:solidFill>
                  <a:srgbClr val="0000FF"/>
                </a:solidFill>
                <a:latin typeface="Times New Roman" panose="02020603050405020304" pitchFamily="18" charset="0"/>
                <a:cs typeface="Times New Roman" panose="02020603050405020304" pitchFamily="18" charset="0"/>
              </a:rPr>
              <a:t>Perendev</a:t>
            </a:r>
            <a:r>
              <a:rPr lang="ru-RU" sz="1400" dirty="0">
                <a:solidFill>
                  <a:srgbClr val="0000FF"/>
                </a:solidFill>
                <a:latin typeface="Times New Roman" panose="02020603050405020304" pitchFamily="18" charset="0"/>
                <a:cs typeface="Times New Roman" panose="02020603050405020304" pitchFamily="18" charset="0"/>
              </a:rPr>
              <a:t>» и построила два его работающих аналога, обнаружила «истощение» его магнитов под нагрузкой и заявила о необходимости дальнейших исследований. </a:t>
            </a:r>
          </a:p>
          <a:p>
            <a:pPr marL="0" indent="0"/>
            <a:r>
              <a:rPr lang="ru-RU" sz="1400" dirty="0">
                <a:solidFill>
                  <a:srgbClr val="0000FF"/>
                </a:solidFill>
                <a:latin typeface="Times New Roman" panose="02020603050405020304" pitchFamily="18" charset="0"/>
                <a:cs typeface="Times New Roman" panose="02020603050405020304" pitchFamily="18" charset="0"/>
              </a:rPr>
              <a:t>         Другая разновидность магнитного двигателя, названная «Cycclone» (рис.), была создана недавно на средства американской компании в </a:t>
            </a:r>
            <a:r>
              <a:rPr lang="ru-RU" sz="1400" dirty="0" err="1">
                <a:solidFill>
                  <a:srgbClr val="0000FF"/>
                </a:solidFill>
                <a:latin typeface="Times New Roman" panose="02020603050405020304" pitchFamily="18" charset="0"/>
                <a:cs typeface="Times New Roman" panose="02020603050405020304" pitchFamily="18" charset="0"/>
              </a:rPr>
              <a:t>Австра-лии</a:t>
            </a:r>
            <a:r>
              <a:rPr lang="ru-RU" sz="1400" dirty="0">
                <a:solidFill>
                  <a:srgbClr val="0000FF"/>
                </a:solidFill>
                <a:latin typeface="Times New Roman" panose="02020603050405020304" pitchFamily="18" charset="0"/>
                <a:cs typeface="Times New Roman" panose="02020603050405020304" pitchFamily="18" charset="0"/>
              </a:rPr>
              <a:t>. Действующий опытный образец этого двигателя для автомобиля показывался по телевидению. Название отражает сочетание в двигателе циклического движения с «клонированием» магнитного поля.</a:t>
            </a:r>
          </a:p>
          <a:p>
            <a:pPr marL="0" indent="0"/>
            <a:endParaRPr lang="ru-RU" sz="1400" dirty="0" smtClean="0">
              <a:solidFill>
                <a:srgbClr val="0000FF"/>
              </a:solidFill>
            </a:endParaRPr>
          </a:p>
          <a:p>
            <a:pPr marL="0" indent="0"/>
            <a:endParaRPr lang="ru-RU" sz="1400" dirty="0" smtClean="0">
              <a:solidFill>
                <a:srgbClr val="0000FF"/>
              </a:solidFill>
            </a:endParaRPr>
          </a:p>
          <a:p>
            <a:pPr marL="0" indent="0"/>
            <a:endParaRPr lang="ru-RU" sz="1400" dirty="0">
              <a:solidFill>
                <a:srgbClr val="0000FF"/>
              </a:solidFill>
            </a:endParaRPr>
          </a:p>
        </p:txBody>
      </p:sp>
      <p:pic>
        <p:nvPicPr>
          <p:cNvPr id="5" name="Объект 4">
            <a:extLst>
              <a:ext uri="{FF2B5EF4-FFF2-40B4-BE49-F238E27FC236}">
                <a16:creationId xmlns="" xmlns:a16="http://schemas.microsoft.com/office/drawing/2014/main" id="{D4F085F0-5B74-40E8-A2D8-E50B87A53583}"/>
              </a:ext>
            </a:extLst>
          </p:cNvPr>
          <p:cNvPicPr>
            <a:picLocks noGrp="1" noChangeAspect="1"/>
          </p:cNvPicPr>
          <p:nvPr>
            <p:ph sz="half" idx="2"/>
          </p:nvPr>
        </p:nvPicPr>
        <p:blipFill>
          <a:blip r:embed="rId3" cstate="print"/>
          <a:stretch>
            <a:fillRect/>
          </a:stretch>
        </p:blipFill>
        <p:spPr>
          <a:xfrm>
            <a:off x="6802249" y="3549925"/>
            <a:ext cx="2175990" cy="2047233"/>
          </a:xfrm>
          <a:prstGeom prst="rect">
            <a:avLst/>
          </a:prstGeom>
        </p:spPr>
      </p:pic>
      <p:sp>
        <p:nvSpPr>
          <p:cNvPr id="6" name="Прямоугольник 5">
            <a:extLst>
              <a:ext uri="{FF2B5EF4-FFF2-40B4-BE49-F238E27FC236}">
                <a16:creationId xmlns="" xmlns:a16="http://schemas.microsoft.com/office/drawing/2014/main" id="{4C65FEC6-D8DB-413B-939D-E957E56EC441}"/>
              </a:ext>
            </a:extLst>
          </p:cNvPr>
          <p:cNvSpPr/>
          <p:nvPr/>
        </p:nvSpPr>
        <p:spPr>
          <a:xfrm>
            <a:off x="6777901" y="5517172"/>
            <a:ext cx="2157065" cy="276999"/>
          </a:xfrm>
          <a:prstGeom prst="rect">
            <a:avLst/>
          </a:prstGeom>
        </p:spPr>
        <p:txBody>
          <a:bodyPr wrap="none">
            <a:spAutoFit/>
          </a:bodyPr>
          <a:lstStyle/>
          <a:p>
            <a:r>
              <a:rPr lang="ru-RU" sz="1200" dirty="0">
                <a:latin typeface="Times New Roman" panose="02020603050405020304" pitchFamily="18" charset="0"/>
                <a:ea typeface="Times New Roman" panose="02020603050405020304" pitchFamily="18" charset="0"/>
              </a:rPr>
              <a:t>Магнитный мотор «Cycclone»</a:t>
            </a:r>
            <a:endParaRPr lang="ru-RU" sz="1200" dirty="0"/>
          </a:p>
        </p:txBody>
      </p:sp>
      <p:pic>
        <p:nvPicPr>
          <p:cNvPr id="10" name="Рисунок 9">
            <a:extLst>
              <a:ext uri="{FF2B5EF4-FFF2-40B4-BE49-F238E27FC236}">
                <a16:creationId xmlns="" xmlns:a16="http://schemas.microsoft.com/office/drawing/2014/main" id="{51300E19-0F2E-4A4D-85F7-8DD5971E450A}"/>
              </a:ext>
            </a:extLst>
          </p:cNvPr>
          <p:cNvPicPr>
            <a:picLocks noChangeAspect="1"/>
          </p:cNvPicPr>
          <p:nvPr/>
        </p:nvPicPr>
        <p:blipFill>
          <a:blip r:embed="rId4" cstate="print"/>
          <a:stretch>
            <a:fillRect/>
          </a:stretch>
        </p:blipFill>
        <p:spPr>
          <a:xfrm>
            <a:off x="6818456" y="1611477"/>
            <a:ext cx="2025238" cy="1602935"/>
          </a:xfrm>
          <a:prstGeom prst="rect">
            <a:avLst/>
          </a:prstGeom>
        </p:spPr>
      </p:pic>
      <p:sp>
        <p:nvSpPr>
          <p:cNvPr id="11" name="Прямоугольник 10">
            <a:extLst>
              <a:ext uri="{FF2B5EF4-FFF2-40B4-BE49-F238E27FC236}">
                <a16:creationId xmlns="" xmlns:a16="http://schemas.microsoft.com/office/drawing/2014/main" id="{B473C94F-86D6-42CE-8517-94F9487508AC}"/>
              </a:ext>
            </a:extLst>
          </p:cNvPr>
          <p:cNvSpPr/>
          <p:nvPr/>
        </p:nvSpPr>
        <p:spPr>
          <a:xfrm>
            <a:off x="6790025" y="3214412"/>
            <a:ext cx="2147447" cy="276999"/>
          </a:xfrm>
          <a:prstGeom prst="rect">
            <a:avLst/>
          </a:prstGeom>
        </p:spPr>
        <p:txBody>
          <a:bodyPr wrap="none">
            <a:spAutoFit/>
          </a:bodyPr>
          <a:lstStyle/>
          <a:p>
            <a:r>
              <a:rPr lang="ru-RU" sz="1200" dirty="0">
                <a:latin typeface="Times New Roman" panose="02020603050405020304" pitchFamily="18" charset="0"/>
                <a:cs typeface="Times New Roman" panose="02020603050405020304" pitchFamily="18" charset="0"/>
              </a:rPr>
              <a:t>Магнитный мотор «</a:t>
            </a:r>
            <a:r>
              <a:rPr lang="en-US" sz="1200" dirty="0" err="1">
                <a:latin typeface="Times New Roman" panose="02020603050405020304" pitchFamily="18" charset="0"/>
                <a:cs typeface="Times New Roman" panose="02020603050405020304" pitchFamily="18" charset="0"/>
              </a:rPr>
              <a:t>Perebdev</a:t>
            </a:r>
            <a:r>
              <a:rPr lang="en-US" sz="1200" dirty="0">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1787221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6AE37DC-899E-42DC-B770-497F665D1DDB}"/>
              </a:ext>
            </a:extLst>
          </p:cNvPr>
          <p:cNvSpPr>
            <a:spLocks noGrp="1"/>
          </p:cNvSpPr>
          <p:nvPr>
            <p:ph type="title"/>
          </p:nvPr>
        </p:nvSpPr>
        <p:spPr>
          <a:xfrm>
            <a:off x="457200" y="274638"/>
            <a:ext cx="8229600" cy="346050"/>
          </a:xfrm>
        </p:spPr>
        <p:txBody>
          <a:bodyPr/>
          <a:lstStyle/>
          <a:p>
            <a:r>
              <a:rPr lang="ru-RU" sz="2000" b="1" dirty="0">
                <a:solidFill>
                  <a:srgbClr val="0000FF"/>
                </a:solidFill>
                <a:latin typeface="Times New Roman" panose="02020603050405020304" pitchFamily="18" charset="0"/>
                <a:cs typeface="Times New Roman" panose="02020603050405020304" pitchFamily="18" charset="0"/>
              </a:rPr>
              <a:t>Устройства, использующие </a:t>
            </a:r>
            <a:r>
              <a:rPr lang="ru-RU" sz="2000" b="1" dirty="0" err="1">
                <a:solidFill>
                  <a:srgbClr val="0000FF"/>
                </a:solidFill>
                <a:latin typeface="Times New Roman" panose="02020603050405020304" pitchFamily="18" charset="0"/>
                <a:cs typeface="Times New Roman" panose="02020603050405020304" pitchFamily="18" charset="0"/>
              </a:rPr>
              <a:t>гравистатическую</a:t>
            </a:r>
            <a:r>
              <a:rPr lang="ru-RU" sz="2000" b="1" dirty="0">
                <a:solidFill>
                  <a:srgbClr val="0000FF"/>
                </a:solidFill>
                <a:latin typeface="Times New Roman" panose="02020603050405020304" pitchFamily="18" charset="0"/>
                <a:cs typeface="Times New Roman" panose="02020603050405020304" pitchFamily="18" charset="0"/>
              </a:rPr>
              <a:t> энергию</a:t>
            </a:r>
          </a:p>
        </p:txBody>
      </p:sp>
      <p:pic>
        <p:nvPicPr>
          <p:cNvPr id="10" name="Объект 9">
            <a:extLst>
              <a:ext uri="{FF2B5EF4-FFF2-40B4-BE49-F238E27FC236}">
                <a16:creationId xmlns="" xmlns:a16="http://schemas.microsoft.com/office/drawing/2014/main" id="{A7406BFF-171E-4326-A8A8-B11271E5C3EA}"/>
              </a:ext>
            </a:extLst>
          </p:cNvPr>
          <p:cNvPicPr>
            <a:picLocks noGrp="1" noChangeAspect="1"/>
          </p:cNvPicPr>
          <p:nvPr>
            <p:ph sz="half" idx="2"/>
          </p:nvPr>
        </p:nvPicPr>
        <p:blipFill>
          <a:blip r:embed="rId2" cstate="print"/>
          <a:stretch>
            <a:fillRect/>
          </a:stretch>
        </p:blipFill>
        <p:spPr>
          <a:xfrm>
            <a:off x="7020272" y="692697"/>
            <a:ext cx="1809693" cy="3486320"/>
          </a:xfrm>
          <a:prstGeom prst="rect">
            <a:avLst/>
          </a:prstGeom>
        </p:spPr>
      </p:pic>
      <p:sp>
        <p:nvSpPr>
          <p:cNvPr id="15" name="Объект 14">
            <a:extLst>
              <a:ext uri="{FF2B5EF4-FFF2-40B4-BE49-F238E27FC236}">
                <a16:creationId xmlns="" xmlns:a16="http://schemas.microsoft.com/office/drawing/2014/main" id="{BC1FA76B-C9E0-4F45-BD78-F3FCD15085DF}"/>
              </a:ext>
            </a:extLst>
          </p:cNvPr>
          <p:cNvSpPr>
            <a:spLocks noGrp="1"/>
          </p:cNvSpPr>
          <p:nvPr>
            <p:ph sz="half" idx="1"/>
          </p:nvPr>
        </p:nvSpPr>
        <p:spPr>
          <a:xfrm>
            <a:off x="467544" y="548680"/>
            <a:ext cx="6419056" cy="5688632"/>
          </a:xfrm>
        </p:spPr>
        <p:txBody>
          <a:bodyPr/>
          <a:lstStyle/>
          <a:p>
            <a:pPr marL="0" indent="0" algn="just"/>
            <a:r>
              <a:rPr lang="ru-RU" sz="1400" dirty="0">
                <a:solidFill>
                  <a:srgbClr val="0000FF"/>
                </a:solidFill>
                <a:latin typeface="Times New Roman" panose="02020603050405020304" pitchFamily="18" charset="0"/>
                <a:cs typeface="Times New Roman" panose="02020603050405020304" pitchFamily="18" charset="0"/>
              </a:rPr>
              <a:t>История создания «</a:t>
            </a:r>
            <a:r>
              <a:rPr lang="en-US" sz="1400" dirty="0">
                <a:solidFill>
                  <a:srgbClr val="0000FF"/>
                </a:solidFill>
                <a:latin typeface="Times New Roman" panose="02020603050405020304" pitchFamily="18" charset="0"/>
                <a:cs typeface="Times New Roman" panose="02020603050405020304" pitchFamily="18" charset="0"/>
              </a:rPr>
              <a:t>p</a:t>
            </a:r>
            <a:r>
              <a:rPr lang="ru-RU" sz="1400" dirty="0" err="1">
                <a:solidFill>
                  <a:srgbClr val="0000FF"/>
                </a:solidFill>
                <a:latin typeface="Times New Roman" panose="02020603050405020304" pitchFamily="18" charset="0"/>
                <a:cs typeface="Times New Roman" panose="02020603050405020304" pitchFamily="18" charset="0"/>
              </a:rPr>
              <a:t>erpеtuum</a:t>
            </a:r>
            <a:r>
              <a:rPr lang="ru-RU" sz="1400" dirty="0">
                <a:solidFill>
                  <a:srgbClr val="0000FF"/>
                </a:solidFill>
                <a:latin typeface="Times New Roman" panose="02020603050405020304" pitchFamily="18" charset="0"/>
                <a:cs typeface="Times New Roman" panose="02020603050405020304" pitchFamily="18" charset="0"/>
              </a:rPr>
              <a:t> </a:t>
            </a:r>
            <a:r>
              <a:rPr lang="ru-RU" sz="1400" dirty="0" err="1">
                <a:solidFill>
                  <a:srgbClr val="0000FF"/>
                </a:solidFill>
                <a:latin typeface="Times New Roman" panose="02020603050405020304" pitchFamily="18" charset="0"/>
                <a:cs typeface="Times New Roman" panose="02020603050405020304" pitchFamily="18" charset="0"/>
              </a:rPr>
              <a:t>mobile</a:t>
            </a:r>
            <a:r>
              <a:rPr lang="ru-RU" sz="1400" dirty="0">
                <a:solidFill>
                  <a:srgbClr val="0000FF"/>
                </a:solidFill>
                <a:latin typeface="Times New Roman" panose="02020603050405020304" pitchFamily="18" charset="0"/>
                <a:cs typeface="Times New Roman" panose="02020603050405020304" pitchFamily="18" charset="0"/>
              </a:rPr>
              <a:t>» начиналась с преобразователей гравитационной энергии: «самовращающееся колесо» </a:t>
            </a:r>
            <a:r>
              <a:rPr lang="ru-RU" sz="1400" dirty="0" err="1">
                <a:solidFill>
                  <a:srgbClr val="0000FF"/>
                </a:solidFill>
                <a:latin typeface="Times New Roman" panose="02020603050405020304" pitchFamily="18" charset="0"/>
                <a:cs typeface="Times New Roman" panose="02020603050405020304" pitchFamily="18" charset="0"/>
              </a:rPr>
              <a:t>Бахаскара</a:t>
            </a:r>
            <a:r>
              <a:rPr lang="ru-RU" sz="1400" dirty="0">
                <a:solidFill>
                  <a:srgbClr val="0000FF"/>
                </a:solidFill>
                <a:latin typeface="Times New Roman" panose="02020603050405020304" pitchFamily="18" charset="0"/>
                <a:cs typeface="Times New Roman" panose="02020603050405020304" pitchFamily="18" charset="0"/>
              </a:rPr>
              <a:t> (Индия) с тангенциально-расположенными трубами, до половины заполненными водой (середина ХII в.); колесо В. </a:t>
            </a:r>
            <a:r>
              <a:rPr lang="ru-RU" sz="1400" dirty="0" err="1">
                <a:solidFill>
                  <a:srgbClr val="0000FF"/>
                </a:solidFill>
                <a:latin typeface="Times New Roman" panose="02020603050405020304" pitchFamily="18" charset="0"/>
                <a:cs typeface="Times New Roman" panose="02020603050405020304" pitchFamily="18" charset="0"/>
              </a:rPr>
              <a:t>Марикура</a:t>
            </a:r>
            <a:r>
              <a:rPr lang="ru-RU" sz="1400" dirty="0">
                <a:solidFill>
                  <a:srgbClr val="0000FF"/>
                </a:solidFill>
                <a:latin typeface="Times New Roman" panose="02020603050405020304" pitchFamily="18" charset="0"/>
                <a:cs typeface="Times New Roman" panose="02020603050405020304" pitchFamily="18" charset="0"/>
              </a:rPr>
              <a:t> (Франция, ХIII в.) и </a:t>
            </a:r>
            <a:r>
              <a:rPr lang="ru-RU" sz="1400" dirty="0" err="1">
                <a:solidFill>
                  <a:srgbClr val="0000FF"/>
                </a:solidFill>
                <a:latin typeface="Times New Roman" panose="02020603050405020304" pitchFamily="18" charset="0"/>
                <a:cs typeface="Times New Roman" panose="02020603050405020304" pitchFamily="18" charset="0"/>
              </a:rPr>
              <a:t>Бесслера</a:t>
            </a:r>
            <a:r>
              <a:rPr lang="ru-RU" sz="1400" dirty="0">
                <a:solidFill>
                  <a:srgbClr val="0000FF"/>
                </a:solidFill>
                <a:latin typeface="Times New Roman" panose="02020603050405020304" pitchFamily="18" charset="0"/>
                <a:cs typeface="Times New Roman" panose="02020603050405020304" pitchFamily="18" charset="0"/>
              </a:rPr>
              <a:t> (</a:t>
            </a:r>
            <a:r>
              <a:rPr lang="ru-RU" sz="1400" dirty="0" err="1">
                <a:solidFill>
                  <a:srgbClr val="0000FF"/>
                </a:solidFill>
                <a:latin typeface="Times New Roman" panose="02020603050405020304" pitchFamily="18" charset="0"/>
                <a:cs typeface="Times New Roman" panose="02020603050405020304" pitchFamily="18" charset="0"/>
              </a:rPr>
              <a:t>Орфериуса</a:t>
            </a:r>
            <a:r>
              <a:rPr lang="ru-RU" sz="1400" dirty="0">
                <a:solidFill>
                  <a:srgbClr val="0000FF"/>
                </a:solidFill>
                <a:latin typeface="Times New Roman" panose="02020603050405020304" pitchFamily="18" charset="0"/>
                <a:cs typeface="Times New Roman" panose="02020603050405020304" pitchFamily="18" charset="0"/>
              </a:rPr>
              <a:t>) в Х</a:t>
            </a:r>
            <a:r>
              <a:rPr lang="en-US" sz="1400" dirty="0">
                <a:solidFill>
                  <a:srgbClr val="0000FF"/>
                </a:solidFill>
                <a:latin typeface="Times New Roman" panose="02020603050405020304" pitchFamily="18" charset="0"/>
                <a:cs typeface="Times New Roman" panose="02020603050405020304" pitchFamily="18" charset="0"/>
              </a:rPr>
              <a:t>VIII </a:t>
            </a:r>
            <a:r>
              <a:rPr lang="ru-RU" sz="1400" dirty="0">
                <a:solidFill>
                  <a:srgbClr val="0000FF"/>
                </a:solidFill>
                <a:latin typeface="Times New Roman" panose="02020603050405020304" pitchFamily="18" charset="0"/>
                <a:cs typeface="Times New Roman" panose="02020603050405020304" pitchFamily="18" charset="0"/>
              </a:rPr>
              <a:t>в. Принцип един – неуравновешенное колесо. Его «самодвижущееся колесо» демонстрировалось неоднократно: 1712 г., Гера (</a:t>
            </a:r>
            <a:r>
              <a:rPr lang="ru-RU" sz="1400" dirty="0" err="1">
                <a:solidFill>
                  <a:srgbClr val="0000FF"/>
                </a:solidFill>
                <a:latin typeface="Times New Roman" panose="02020603050405020304" pitchFamily="18" charset="0"/>
                <a:cs typeface="Times New Roman" panose="02020603050405020304" pitchFamily="18" charset="0"/>
              </a:rPr>
              <a:t>Диам</a:t>
            </a:r>
            <a:r>
              <a:rPr lang="ru-RU" sz="1400" dirty="0">
                <a:solidFill>
                  <a:srgbClr val="0000FF"/>
                </a:solidFill>
                <a:latin typeface="Times New Roman" panose="02020603050405020304" pitchFamily="18" charset="0"/>
                <a:cs typeface="Times New Roman" panose="02020603050405020304" pitchFamily="18" charset="0"/>
              </a:rPr>
              <a:t>. 3 фута, 60 об/мин поднимало вес в несколько фунтов); 1713 г., </a:t>
            </a:r>
            <a:r>
              <a:rPr lang="ru-RU" sz="1400" dirty="0" err="1">
                <a:solidFill>
                  <a:srgbClr val="0000FF"/>
                </a:solidFill>
                <a:latin typeface="Times New Roman" panose="02020603050405020304" pitchFamily="18" charset="0"/>
                <a:cs typeface="Times New Roman" panose="02020603050405020304" pitchFamily="18" charset="0"/>
              </a:rPr>
              <a:t>Драшвиц</a:t>
            </a:r>
            <a:r>
              <a:rPr lang="ru-RU" sz="1400" dirty="0">
                <a:solidFill>
                  <a:srgbClr val="0000FF"/>
                </a:solidFill>
                <a:latin typeface="Times New Roman" panose="02020603050405020304" pitchFamily="18" charset="0"/>
                <a:cs typeface="Times New Roman" panose="02020603050405020304" pitchFamily="18" charset="0"/>
              </a:rPr>
              <a:t> (5 футов, 50 об/мин, 40 фунтов);1715 г., Мерсебурге (6 футов в диаметре, 42 об/мин); 1717 г.. Гессен (12 футов, которая испытывалась в течение 114 дней). Сертификат, подтверждающий </a:t>
            </a:r>
            <a:r>
              <a:rPr lang="ru-RU" sz="1400" dirty="0" smtClean="0">
                <a:solidFill>
                  <a:srgbClr val="0000FF"/>
                </a:solidFill>
                <a:latin typeface="Times New Roman" panose="02020603050405020304" pitchFamily="18" charset="0"/>
                <a:cs typeface="Times New Roman" panose="02020603050405020304" pitchFamily="18" charset="0"/>
              </a:rPr>
              <a:t>работоспособность </a:t>
            </a:r>
            <a:r>
              <a:rPr lang="ru-RU" sz="1400" dirty="0">
                <a:solidFill>
                  <a:srgbClr val="0000FF"/>
                </a:solidFill>
                <a:latin typeface="Times New Roman" panose="02020603050405020304" pitchFamily="18" charset="0"/>
                <a:cs typeface="Times New Roman" panose="02020603050405020304" pitchFamily="18" charset="0"/>
              </a:rPr>
              <a:t>устройства, подтвердил философ Х. Вольф, оставивший восторженный отзыв, и комиссия из 11 уважаемых граждан и профессоров </a:t>
            </a:r>
            <a:r>
              <a:rPr lang="ru-RU" sz="1400" dirty="0" err="1">
                <a:solidFill>
                  <a:srgbClr val="0000FF"/>
                </a:solidFill>
                <a:latin typeface="Times New Roman" panose="02020603050405020304" pitchFamily="18" charset="0"/>
                <a:cs typeface="Times New Roman" panose="02020603050405020304" pitchFamily="18" charset="0"/>
              </a:rPr>
              <a:t>Мерсебурга</a:t>
            </a:r>
            <a:r>
              <a:rPr lang="ru-RU" sz="1400" dirty="0">
                <a:solidFill>
                  <a:srgbClr val="0000FF"/>
                </a:solidFill>
                <a:latin typeface="Times New Roman" panose="02020603050405020304" pitchFamily="18" charset="0"/>
                <a:cs typeface="Times New Roman" panose="02020603050405020304" pitchFamily="18" charset="0"/>
              </a:rPr>
              <a:t>. Тем не менее фр. АН в 1775 г. принимает решение не рассматривать подобные устройства..</a:t>
            </a:r>
          </a:p>
          <a:p>
            <a:pPr marL="0" indent="0" algn="just"/>
            <a:r>
              <a:rPr lang="ru-RU" sz="1400" dirty="0">
                <a:solidFill>
                  <a:srgbClr val="0000FF"/>
                </a:solidFill>
                <a:latin typeface="Times New Roman" panose="02020603050405020304" pitchFamily="18" charset="0"/>
                <a:cs typeface="Times New Roman" panose="02020603050405020304" pitchFamily="18" charset="0"/>
              </a:rPr>
              <a:t>    В 1995 г. 18-метровое несбалансированное колесо такого рода построил А. Коста (патент Франции №95/12421, 1995). Это колесо работает на том же принципе и содержит 236 подвижных элементов, обеспечивающих его вращение. Оно может вращаться как по часовой стрелке, так и против часовой стрелки.</a:t>
            </a:r>
          </a:p>
          <a:p>
            <a:pPr marL="0" indent="358775" algn="just"/>
            <a:r>
              <a:rPr lang="ru-RU" sz="1400" dirty="0">
                <a:solidFill>
                  <a:srgbClr val="0000FF"/>
                </a:solidFill>
                <a:latin typeface="Times New Roman" panose="02020603050405020304" pitchFamily="18" charset="0"/>
                <a:cs typeface="Times New Roman" panose="02020603050405020304" pitchFamily="18" charset="0"/>
              </a:rPr>
              <a:t>В 2006 г. энергетическая компания «Environ» объявила о готовности к выпуску на рынок генератора SPEGG, производящего электроэнергию без затрат топлива. Генератор представляет собой самовращающееся колесо «</a:t>
            </a:r>
            <a:r>
              <a:rPr lang="ru-RU" sz="1400" dirty="0" err="1">
                <a:solidFill>
                  <a:srgbClr val="0000FF"/>
                </a:solidFill>
                <a:latin typeface="Times New Roman" panose="02020603050405020304" pitchFamily="18" charset="0"/>
                <a:cs typeface="Times New Roman" panose="02020603050405020304" pitchFamily="18" charset="0"/>
              </a:rPr>
              <a:t>Warannlinc</a:t>
            </a:r>
            <a:r>
              <a:rPr lang="ru-RU" sz="1400" dirty="0">
                <a:solidFill>
                  <a:srgbClr val="0000FF"/>
                </a:solidFill>
                <a:latin typeface="Times New Roman" panose="02020603050405020304" pitchFamily="18" charset="0"/>
                <a:cs typeface="Times New Roman" panose="02020603050405020304" pitchFamily="18" charset="0"/>
              </a:rPr>
              <a:t>», которое присоединяется к генератору тока и имеет 16 спиц, 8 из них содержат грузики, движущиеся поступательно и сжимающие при этом пружины. Разумеется, мощность таких конверторов чрезвычайно мала в связи с малой плотностью гравитационной энергии. Поэтому экономические показатели таких установок (в расчёте на единицу их массы) делают их в большинстве случаев неконкурентоспособными. </a:t>
            </a:r>
          </a:p>
        </p:txBody>
      </p:sp>
      <p:pic>
        <p:nvPicPr>
          <p:cNvPr id="17" name="Рисунок 16">
            <a:extLst>
              <a:ext uri="{FF2B5EF4-FFF2-40B4-BE49-F238E27FC236}">
                <a16:creationId xmlns="" xmlns:a16="http://schemas.microsoft.com/office/drawing/2014/main" id="{92AC05A7-35BA-48DD-ADAB-598AD70FFA3D}"/>
              </a:ext>
            </a:extLst>
          </p:cNvPr>
          <p:cNvPicPr>
            <a:picLocks noChangeAspect="1"/>
          </p:cNvPicPr>
          <p:nvPr/>
        </p:nvPicPr>
        <p:blipFill>
          <a:blip r:embed="rId3" cstate="print"/>
          <a:stretch>
            <a:fillRect/>
          </a:stretch>
        </p:blipFill>
        <p:spPr>
          <a:xfrm>
            <a:off x="7020272" y="4077072"/>
            <a:ext cx="1758881" cy="1726310"/>
          </a:xfrm>
          <a:prstGeom prst="rect">
            <a:avLst/>
          </a:prstGeom>
        </p:spPr>
      </p:pic>
      <p:sp>
        <p:nvSpPr>
          <p:cNvPr id="22" name="Rectangle 7">
            <a:extLst>
              <a:ext uri="{FF2B5EF4-FFF2-40B4-BE49-F238E27FC236}">
                <a16:creationId xmlns="" xmlns:a16="http://schemas.microsoft.com/office/drawing/2014/main" id="{E63BAAE3-7342-4EBD-87C0-32E0C6C9BB5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В 2006 г. энергетическая компания «Environ» объявила о готовности к выпуску на рынок генератора SPEGG, производящего электроэнергию без затрат топлива. Генератор представляет собой самовращающееся колесо «</a:t>
            </a:r>
            <a:r>
              <a:rPr kumimoji="0" lang="ru-RU" altLang="ru-RU"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Warannlinc</a:t>
            </a:r>
            <a:r>
              <a:rPr kumimoji="0" lang="ru-RU" altLang="ru-RU"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рис. 6.26, которое присоединяется к генератору тока и имеет 16 спиц, 8 из них содержат грузики, движущиеся поступательно и сжимающие при этом пружины. Колесо устроено так, что оно всегда тяжелее с одной стороны. Это нарушает равновесие колеса в поле тяжести, вынуждая его вращаться. Разумеется, мощность таких конверторов чрезвычайно мала в связи с малой плотностью гравитационной энергии. Поэтому экономические показатели таких установок (в </a:t>
            </a:r>
            <a:r>
              <a:rPr kumimoji="0" lang="ru-RU" altLang="ru-RU"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расчете</a:t>
            </a:r>
            <a:r>
              <a:rPr kumimoji="0" lang="ru-RU" altLang="ru-RU"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на единицу их массы) делают их в большинстве случаев неконкурентоспособными. Однако это, как видим, не останавливает энтузиастов.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24" name="Прямоугольник 23">
            <a:extLst>
              <a:ext uri="{FF2B5EF4-FFF2-40B4-BE49-F238E27FC236}">
                <a16:creationId xmlns="" xmlns:a16="http://schemas.microsoft.com/office/drawing/2014/main" id="{D2851B97-E4C4-448B-92D9-694254E12EC7}"/>
              </a:ext>
            </a:extLst>
          </p:cNvPr>
          <p:cNvSpPr/>
          <p:nvPr/>
        </p:nvSpPr>
        <p:spPr>
          <a:xfrm>
            <a:off x="7130157" y="5774390"/>
            <a:ext cx="1589922" cy="276999"/>
          </a:xfrm>
          <a:prstGeom prst="rect">
            <a:avLst/>
          </a:prstGeom>
        </p:spPr>
        <p:txBody>
          <a:bodyPr wrap="none">
            <a:spAutoFit/>
          </a:bodyPr>
          <a:lstStyle/>
          <a:p>
            <a:r>
              <a:rPr lang="ru-RU" sz="1200" dirty="0">
                <a:latin typeface="Times New Roman" panose="02020603050405020304" pitchFamily="18" charset="0"/>
                <a:cs typeface="Times New Roman" panose="02020603050405020304" pitchFamily="18" charset="0"/>
              </a:rPr>
              <a:t>Колесо «</a:t>
            </a:r>
            <a:r>
              <a:rPr lang="en-US" sz="1200" dirty="0" err="1">
                <a:latin typeface="Times New Roman" panose="02020603050405020304" pitchFamily="18" charset="0"/>
                <a:cs typeface="Times New Roman" panose="02020603050405020304" pitchFamily="18" charset="0"/>
              </a:rPr>
              <a:t>Warannlinc</a:t>
            </a:r>
            <a:r>
              <a:rPr lang="en-US" sz="1200" dirty="0">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1826962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9118E16-26A3-4BE4-9FAF-815324913578}"/>
              </a:ext>
            </a:extLst>
          </p:cNvPr>
          <p:cNvSpPr>
            <a:spLocks noGrp="1"/>
          </p:cNvSpPr>
          <p:nvPr>
            <p:ph type="title"/>
          </p:nvPr>
        </p:nvSpPr>
        <p:spPr>
          <a:xfrm>
            <a:off x="457200" y="274638"/>
            <a:ext cx="8229600" cy="346050"/>
          </a:xfrm>
        </p:spPr>
        <p:txBody>
          <a:bodyPr/>
          <a:lstStyle/>
          <a:p>
            <a:r>
              <a:rPr lang="ru-RU" sz="2000" b="1" dirty="0">
                <a:solidFill>
                  <a:srgbClr val="0000FF"/>
                </a:solidFill>
                <a:latin typeface="Arial" pitchFamily="34" charset="0"/>
                <a:cs typeface="Times New Roman" panose="02020603050405020304" pitchFamily="18" charset="0"/>
              </a:rPr>
              <a:t>Кинетическая </a:t>
            </a:r>
            <a:r>
              <a:rPr lang="ru-RU" sz="2000" b="1" dirty="0" err="1">
                <a:solidFill>
                  <a:srgbClr val="0000FF"/>
                </a:solidFill>
                <a:latin typeface="Arial" pitchFamily="34" charset="0"/>
                <a:cs typeface="Times New Roman" panose="02020603050405020304" pitchFamily="18" charset="0"/>
              </a:rPr>
              <a:t>гравивоздушная</a:t>
            </a:r>
            <a:r>
              <a:rPr lang="ru-RU" sz="2000" b="1" dirty="0">
                <a:solidFill>
                  <a:srgbClr val="0000FF"/>
                </a:solidFill>
                <a:latin typeface="Arial" pitchFamily="34" charset="0"/>
                <a:cs typeface="Times New Roman" panose="02020603050405020304" pitchFamily="18" charset="0"/>
              </a:rPr>
              <a:t> установка</a:t>
            </a:r>
          </a:p>
        </p:txBody>
      </p:sp>
      <p:sp>
        <p:nvSpPr>
          <p:cNvPr id="3" name="Объект 2">
            <a:extLst>
              <a:ext uri="{FF2B5EF4-FFF2-40B4-BE49-F238E27FC236}">
                <a16:creationId xmlns="" xmlns:a16="http://schemas.microsoft.com/office/drawing/2014/main" id="{C4A78CDF-C95E-4B45-BFCB-EC0811CD1D56}"/>
              </a:ext>
            </a:extLst>
          </p:cNvPr>
          <p:cNvSpPr>
            <a:spLocks noGrp="1"/>
          </p:cNvSpPr>
          <p:nvPr>
            <p:ph sz="half" idx="1"/>
          </p:nvPr>
        </p:nvSpPr>
        <p:spPr>
          <a:xfrm>
            <a:off x="457200" y="1191937"/>
            <a:ext cx="5554961" cy="5405415"/>
          </a:xfrm>
        </p:spPr>
        <p:txBody>
          <a:bodyPr/>
          <a:lstStyle/>
          <a:p>
            <a:pPr marL="0" indent="266700" algn="just"/>
            <a:r>
              <a:rPr lang="ru-RU" sz="1400" dirty="0">
                <a:solidFill>
                  <a:srgbClr val="0000FF"/>
                </a:solidFill>
                <a:latin typeface="Times New Roman" panose="02020603050405020304" pitchFamily="18" charset="0"/>
                <a:cs typeface="Times New Roman" panose="02020603050405020304" pitchFamily="18" charset="0"/>
              </a:rPr>
              <a:t>18.10.2014 года на конгрессе по новым энергетическим технологиям в </a:t>
            </a:r>
            <a:r>
              <a:rPr lang="ru-RU" sz="1400" dirty="0" err="1">
                <a:solidFill>
                  <a:srgbClr val="0000FF"/>
                </a:solidFill>
                <a:latin typeface="Times New Roman" panose="02020603050405020304" pitchFamily="18" charset="0"/>
                <a:cs typeface="Times New Roman" panose="02020603050405020304" pitchFamily="18" charset="0"/>
              </a:rPr>
              <a:t>Брегенце</a:t>
            </a:r>
            <a:r>
              <a:rPr lang="ru-RU" sz="1400" dirty="0">
                <a:solidFill>
                  <a:srgbClr val="0000FF"/>
                </a:solidFill>
                <a:latin typeface="Times New Roman" panose="02020603050405020304" pitchFamily="18" charset="0"/>
                <a:cs typeface="Times New Roman" panose="02020603050405020304" pitchFamily="18" charset="0"/>
              </a:rPr>
              <a:t> (Австрия), была представлена прозрачная автономная демонстрационная модель энергоустановки размера-ми 60 × 60 × 230 см., в которой движение поплавков вызывалось заполнением их воздухом в нижней части установки. Выход воздуха осуществлялся открытием клапанов в верхнем положении поплавков. После запуска от аккумулятора модель начала работать в автономном режиме. Демонстрационная модель вырабатывала электроэнергию в несколько сотен ватт в течение примерно двух часов. </a:t>
            </a:r>
          </a:p>
          <a:p>
            <a:pPr marL="0" indent="266700" algn="just"/>
            <a:r>
              <a:rPr lang="ru-RU" sz="1400" dirty="0">
                <a:solidFill>
                  <a:srgbClr val="0000FF"/>
                </a:solidFill>
                <a:latin typeface="Times New Roman" panose="02020603050405020304" pitchFamily="18" charset="0"/>
                <a:cs typeface="Times New Roman" panose="02020603050405020304" pitchFamily="18" charset="0"/>
              </a:rPr>
              <a:t>Основанная на этом принципе промышленная установка </a:t>
            </a:r>
            <a:r>
              <a:rPr lang="ru-RU" sz="1400" dirty="0" err="1">
                <a:solidFill>
                  <a:srgbClr val="0000FF"/>
                </a:solidFill>
                <a:latin typeface="Times New Roman" panose="02020603050405020304" pitchFamily="18" charset="0"/>
                <a:cs typeface="Times New Roman" panose="02020603050405020304" pitchFamily="18" charset="0"/>
              </a:rPr>
              <a:t>Rosch</a:t>
            </a:r>
            <a:r>
              <a:rPr lang="ru-RU" sz="1400" dirty="0">
                <a:solidFill>
                  <a:srgbClr val="0000FF"/>
                </a:solidFill>
                <a:latin typeface="Times New Roman" panose="02020603050405020304" pitchFamily="18" charset="0"/>
                <a:cs typeface="Times New Roman" panose="02020603050405020304" pitchFamily="18" charset="0"/>
              </a:rPr>
              <a:t> мощностью 5 кВт демонстрировалась в 2015 года в Кельне. Она состояла из стальной трубы высотой в 4,3 м и диаметром около 45 см, компрессора, эл. генератора и блока управления. В трубе имелись контейнеры, погружённые в воду и заполняемые воздухом, объединённые цепным приводом с генератором. Вес всей системы около 300 кг. Установка потребляла</a:t>
            </a:r>
            <a:r>
              <a:rPr lang="en-US" sz="1400" dirty="0">
                <a:solidFill>
                  <a:srgbClr val="0000FF"/>
                </a:solidFill>
                <a:latin typeface="Times New Roman" panose="02020603050405020304" pitchFamily="18" charset="0"/>
                <a:cs typeface="Times New Roman" panose="02020603050405020304" pitchFamily="18" charset="0"/>
              </a:rPr>
              <a:t> </a:t>
            </a:r>
            <a:r>
              <a:rPr lang="ru-RU" sz="1400" dirty="0">
                <a:solidFill>
                  <a:srgbClr val="0000FF"/>
                </a:solidFill>
                <a:latin typeface="Times New Roman" panose="02020603050405020304" pitchFamily="18" charset="0"/>
                <a:cs typeface="Times New Roman" panose="02020603050405020304" pitchFamily="18" charset="0"/>
              </a:rPr>
              <a:t>1,6 кВт и имела выходную мощность 11,8 кВт. </a:t>
            </a:r>
            <a:r>
              <a:rPr lang="ru-RU" sz="1400" dirty="0" err="1">
                <a:solidFill>
                  <a:srgbClr val="0000FF"/>
                </a:solidFill>
                <a:latin typeface="Times New Roman" panose="02020603050405020304" pitchFamily="18" charset="0"/>
                <a:cs typeface="Times New Roman" panose="02020603050405020304" pitchFamily="18" charset="0"/>
              </a:rPr>
              <a:t>Rosch</a:t>
            </a:r>
            <a:r>
              <a:rPr lang="ru-RU" sz="1400" dirty="0">
                <a:solidFill>
                  <a:srgbClr val="0000FF"/>
                </a:solidFill>
                <a:latin typeface="Times New Roman" panose="02020603050405020304" pitchFamily="18" charset="0"/>
                <a:cs typeface="Times New Roman" panose="02020603050405020304" pitchFamily="18" charset="0"/>
              </a:rPr>
              <a:t> предлагает промышленные электростанции такого типа мощностью от 200 кВт до 100 МВт.</a:t>
            </a:r>
          </a:p>
          <a:p>
            <a:pPr marL="0" indent="266700" algn="just"/>
            <a:r>
              <a:rPr lang="ru-RU" sz="1400" dirty="0">
                <a:solidFill>
                  <a:srgbClr val="0000FF"/>
                </a:solidFill>
                <a:latin typeface="Times New Roman" panose="02020603050405020304" pitchFamily="18" charset="0"/>
                <a:cs typeface="Times New Roman" panose="02020603050405020304" pitchFamily="18" charset="0"/>
              </a:rPr>
              <a:t>Причиной непризнания всех приведённых здесь типов </a:t>
            </a:r>
            <a:r>
              <a:rPr lang="ru-RU" sz="1400" dirty="0" err="1">
                <a:solidFill>
                  <a:srgbClr val="0000FF"/>
                </a:solidFill>
                <a:latin typeface="Times New Roman" panose="02020603050405020304" pitchFamily="18" charset="0"/>
                <a:cs typeface="Times New Roman" panose="02020603050405020304" pitchFamily="18" charset="0"/>
              </a:rPr>
              <a:t>бестоп-ливных</a:t>
            </a:r>
            <a:r>
              <a:rPr lang="ru-RU" sz="1400" dirty="0">
                <a:solidFill>
                  <a:srgbClr val="0000FF"/>
                </a:solidFill>
                <a:latin typeface="Times New Roman" panose="02020603050405020304" pitchFamily="18" charset="0"/>
                <a:cs typeface="Times New Roman" panose="02020603050405020304" pitchFamily="18" charset="0"/>
              </a:rPr>
              <a:t> генераторов (БТГ) является отставание теории от практики. Однако будущее всё же будет за ними ввиду их компактности и независимости от местоположения</a:t>
            </a:r>
            <a:r>
              <a:rPr lang="ru-RU" sz="1400" dirty="0" smtClean="0">
                <a:solidFill>
                  <a:srgbClr val="0000FF"/>
                </a:solidFill>
                <a:latin typeface="Times New Roman" panose="02020603050405020304" pitchFamily="18" charset="0"/>
                <a:cs typeface="Times New Roman" panose="02020603050405020304" pitchFamily="18" charset="0"/>
              </a:rPr>
              <a:t>.</a:t>
            </a:r>
          </a:p>
          <a:p>
            <a:pPr marL="0" indent="266700" algn="just"/>
            <a:endParaRPr lang="ru-RU" sz="1400" dirty="0" smtClean="0">
              <a:solidFill>
                <a:srgbClr val="0000FF"/>
              </a:solidFill>
              <a:latin typeface="Times New Roman" panose="02020603050405020304" pitchFamily="18" charset="0"/>
              <a:cs typeface="Times New Roman" panose="02020603050405020304" pitchFamily="18" charset="0"/>
            </a:endParaRPr>
          </a:p>
          <a:p>
            <a:pPr marL="0" indent="266700" algn="just"/>
            <a:endParaRPr lang="ru-RU" sz="1400" dirty="0">
              <a:solidFill>
                <a:srgbClr val="0000FF"/>
              </a:solidFill>
              <a:latin typeface="Times New Roman" panose="02020603050405020304" pitchFamily="18" charset="0"/>
              <a:cs typeface="Times New Roman" panose="02020603050405020304" pitchFamily="18" charset="0"/>
            </a:endParaRPr>
          </a:p>
        </p:txBody>
      </p:sp>
      <p:pic>
        <p:nvPicPr>
          <p:cNvPr id="5" name="I4bdbec0c4eb141f7a3dd3628246225c9_img">
            <a:extLst>
              <a:ext uri="{FF2B5EF4-FFF2-40B4-BE49-F238E27FC236}">
                <a16:creationId xmlns="" xmlns:a16="http://schemas.microsoft.com/office/drawing/2014/main" id="{6C7ECC3A-9A5A-4CE2-93AF-C38D4CFCD993}"/>
              </a:ext>
            </a:extLst>
          </p:cNvPr>
          <p:cNvPicPr>
            <a:picLocks noGrp="1"/>
          </p:cNvPicPr>
          <p:nvPr>
            <p:ph sz="half" idx="2"/>
          </p:nvPr>
        </p:nvPicPr>
        <p:blipFill rotWithShape="1">
          <a:blip r:embed="rId3" cstate="print">
            <a:extLst>
              <a:ext uri="{28A0092B-C50C-407E-A947-70E740481C1C}">
                <a14:useLocalDpi xmlns="" xmlns:a14="http://schemas.microsoft.com/office/drawing/2010/main" val="0"/>
              </a:ext>
            </a:extLst>
          </a:blip>
          <a:srcRect l="58118" r="-58118"/>
          <a:stretch/>
        </p:blipFill>
        <p:spPr bwMode="auto">
          <a:xfrm>
            <a:off x="7956376" y="1191937"/>
            <a:ext cx="1959639" cy="3056483"/>
          </a:xfrm>
          <a:prstGeom prst="rect">
            <a:avLst/>
          </a:prstGeom>
          <a:noFill/>
          <a:ln>
            <a:noFill/>
          </a:ln>
        </p:spPr>
      </p:pic>
      <p:pic>
        <p:nvPicPr>
          <p:cNvPr id="6" name="Рисунок 5">
            <a:extLst>
              <a:ext uri="{FF2B5EF4-FFF2-40B4-BE49-F238E27FC236}">
                <a16:creationId xmlns="" xmlns:a16="http://schemas.microsoft.com/office/drawing/2014/main" id="{067C162F-90FA-4B18-8876-7831DA7F30CC}"/>
              </a:ext>
            </a:extLst>
          </p:cNvPr>
          <p:cNvPicPr>
            <a:picLocks noChangeAspect="1"/>
          </p:cNvPicPr>
          <p:nvPr/>
        </p:nvPicPr>
        <p:blipFill>
          <a:blip r:embed="rId4" cstate="print"/>
          <a:stretch>
            <a:fillRect/>
          </a:stretch>
        </p:blipFill>
        <p:spPr>
          <a:xfrm>
            <a:off x="6516216" y="1196752"/>
            <a:ext cx="1296144" cy="3051668"/>
          </a:xfrm>
          <a:prstGeom prst="rect">
            <a:avLst/>
          </a:prstGeom>
        </p:spPr>
      </p:pic>
    </p:spTree>
    <p:extLst>
      <p:ext uri="{BB962C8B-B14F-4D97-AF65-F5344CB8AC3E}">
        <p14:creationId xmlns="" xmlns:p14="http://schemas.microsoft.com/office/powerpoint/2010/main" val="3698778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730E32-827C-4131-8417-4CE17400A9C5}"/>
              </a:ext>
            </a:extLst>
          </p:cNvPr>
          <p:cNvSpPr>
            <a:spLocks noGrp="1"/>
          </p:cNvSpPr>
          <p:nvPr>
            <p:ph type="title"/>
          </p:nvPr>
        </p:nvSpPr>
        <p:spPr>
          <a:xfrm>
            <a:off x="251520" y="359153"/>
            <a:ext cx="8568952" cy="580434"/>
          </a:xfrm>
        </p:spPr>
        <p:txBody>
          <a:bodyPr/>
          <a:lstStyle/>
          <a:p>
            <a:r>
              <a:rPr lang="ru-RU" sz="2000" b="1" spc="-100" dirty="0">
                <a:solidFill>
                  <a:srgbClr val="0000FF"/>
                </a:solidFill>
                <a:latin typeface="Arial" pitchFamily="34" charset="0"/>
                <a:cs typeface="Times New Roman" panose="02020603050405020304" pitchFamily="18" charset="0"/>
              </a:rPr>
              <a:t>2. Насколько экологически чисты возобновляемые источники энергии?</a:t>
            </a:r>
          </a:p>
        </p:txBody>
      </p:sp>
      <p:pic>
        <p:nvPicPr>
          <p:cNvPr id="6" name="Объект 5">
            <a:extLst>
              <a:ext uri="{FF2B5EF4-FFF2-40B4-BE49-F238E27FC236}">
                <a16:creationId xmlns="" xmlns:a16="http://schemas.microsoft.com/office/drawing/2014/main" id="{C81BC863-1C83-41D2-BA60-1E924CD5EBEE}"/>
              </a:ext>
            </a:extLst>
          </p:cNvPr>
          <p:cNvPicPr>
            <a:picLocks noGrp="1" noChangeAspect="1"/>
          </p:cNvPicPr>
          <p:nvPr>
            <p:ph sz="half" idx="1"/>
          </p:nvPr>
        </p:nvPicPr>
        <p:blipFill>
          <a:blip r:embed="rId3" cstate="print"/>
          <a:stretch>
            <a:fillRect/>
          </a:stretch>
        </p:blipFill>
        <p:spPr>
          <a:xfrm>
            <a:off x="4427408" y="4954465"/>
            <a:ext cx="4470201" cy="1532998"/>
          </a:xfrm>
          <a:prstGeom prst="rect">
            <a:avLst/>
          </a:prstGeom>
        </p:spPr>
      </p:pic>
      <p:graphicFrame>
        <p:nvGraphicFramePr>
          <p:cNvPr id="16" name="Таблица 16">
            <a:extLst>
              <a:ext uri="{FF2B5EF4-FFF2-40B4-BE49-F238E27FC236}">
                <a16:creationId xmlns="" xmlns:a16="http://schemas.microsoft.com/office/drawing/2014/main" id="{EE6055A1-9210-4A7E-88AD-CC5C7BC67D99}"/>
              </a:ext>
            </a:extLst>
          </p:cNvPr>
          <p:cNvGraphicFramePr>
            <a:graphicFrameLocks noGrp="1"/>
          </p:cNvGraphicFramePr>
          <p:nvPr>
            <p:ph sz="half" idx="2"/>
            <p:extLst>
              <p:ext uri="{D42A27DB-BD31-4B8C-83A1-F6EECF244321}">
                <p14:modId xmlns="" xmlns:p14="http://schemas.microsoft.com/office/powerpoint/2010/main" val="805877546"/>
              </p:ext>
            </p:extLst>
          </p:nvPr>
        </p:nvGraphicFramePr>
        <p:xfrm>
          <a:off x="4648200" y="1600200"/>
          <a:ext cx="4038600" cy="741680"/>
        </p:xfrm>
        <a:graphic>
          <a:graphicData uri="http://schemas.openxmlformats.org/drawingml/2006/table">
            <a:tbl>
              <a:tblPr firstRow="1" bandRow="1">
                <a:tableStyleId>{5C22544A-7EE6-4342-B048-85BDC9FD1C3A}</a:tableStyleId>
              </a:tblPr>
              <a:tblGrid>
                <a:gridCol w="807720">
                  <a:extLst>
                    <a:ext uri="{9D8B030D-6E8A-4147-A177-3AD203B41FA5}">
                      <a16:colId xmlns="" xmlns:a16="http://schemas.microsoft.com/office/drawing/2014/main" val="2832697548"/>
                    </a:ext>
                  </a:extLst>
                </a:gridCol>
                <a:gridCol w="807720">
                  <a:extLst>
                    <a:ext uri="{9D8B030D-6E8A-4147-A177-3AD203B41FA5}">
                      <a16:colId xmlns="" xmlns:a16="http://schemas.microsoft.com/office/drawing/2014/main" val="535090857"/>
                    </a:ext>
                  </a:extLst>
                </a:gridCol>
                <a:gridCol w="807720">
                  <a:extLst>
                    <a:ext uri="{9D8B030D-6E8A-4147-A177-3AD203B41FA5}">
                      <a16:colId xmlns="" xmlns:a16="http://schemas.microsoft.com/office/drawing/2014/main" val="1810530238"/>
                    </a:ext>
                  </a:extLst>
                </a:gridCol>
                <a:gridCol w="807720">
                  <a:extLst>
                    <a:ext uri="{9D8B030D-6E8A-4147-A177-3AD203B41FA5}">
                      <a16:colId xmlns="" xmlns:a16="http://schemas.microsoft.com/office/drawing/2014/main" val="2321031579"/>
                    </a:ext>
                  </a:extLst>
                </a:gridCol>
                <a:gridCol w="807720">
                  <a:extLst>
                    <a:ext uri="{9D8B030D-6E8A-4147-A177-3AD203B41FA5}">
                      <a16:colId xmlns="" xmlns:a16="http://schemas.microsoft.com/office/drawing/2014/main" val="778896029"/>
                    </a:ext>
                  </a:extLst>
                </a:gridCol>
              </a:tblGrid>
              <a:tr h="370840">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extLst>
                  <a:ext uri="{0D108BD9-81ED-4DB2-BD59-A6C34878D82A}">
                    <a16:rowId xmlns="" xmlns:a16="http://schemas.microsoft.com/office/drawing/2014/main" val="4166710748"/>
                  </a:ext>
                </a:extLst>
              </a:tr>
              <a:tr h="370840">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dirty="0"/>
                    </a:p>
                  </a:txBody>
                  <a:tcPr/>
                </a:tc>
                <a:extLst>
                  <a:ext uri="{0D108BD9-81ED-4DB2-BD59-A6C34878D82A}">
                    <a16:rowId xmlns="" xmlns:a16="http://schemas.microsoft.com/office/drawing/2014/main" val="642621146"/>
                  </a:ext>
                </a:extLst>
              </a:tr>
            </a:tbl>
          </a:graphicData>
        </a:graphic>
      </p:graphicFrame>
      <p:pic>
        <p:nvPicPr>
          <p:cNvPr id="9" name="Рисунок 8">
            <a:extLst>
              <a:ext uri="{FF2B5EF4-FFF2-40B4-BE49-F238E27FC236}">
                <a16:creationId xmlns="" xmlns:a16="http://schemas.microsoft.com/office/drawing/2014/main" id="{9BE09470-C44B-4D6C-AD44-29E932A3E7E5}"/>
              </a:ext>
            </a:extLst>
          </p:cNvPr>
          <p:cNvPicPr>
            <a:picLocks noChangeAspect="1"/>
          </p:cNvPicPr>
          <p:nvPr/>
        </p:nvPicPr>
        <p:blipFill>
          <a:blip r:embed="rId4" cstate="print"/>
          <a:stretch>
            <a:fillRect/>
          </a:stretch>
        </p:blipFill>
        <p:spPr>
          <a:xfrm>
            <a:off x="4427408" y="3191531"/>
            <a:ext cx="4477292" cy="1680657"/>
          </a:xfrm>
          <a:prstGeom prst="rect">
            <a:avLst/>
          </a:prstGeom>
        </p:spPr>
      </p:pic>
      <p:sp>
        <p:nvSpPr>
          <p:cNvPr id="22" name="Прямоугольник 21">
            <a:extLst>
              <a:ext uri="{FF2B5EF4-FFF2-40B4-BE49-F238E27FC236}">
                <a16:creationId xmlns="" xmlns:a16="http://schemas.microsoft.com/office/drawing/2014/main" id="{96934015-C603-43BD-816C-2ECD4D25EF05}"/>
              </a:ext>
            </a:extLst>
          </p:cNvPr>
          <p:cNvSpPr/>
          <p:nvPr/>
        </p:nvSpPr>
        <p:spPr>
          <a:xfrm>
            <a:off x="167534" y="939587"/>
            <a:ext cx="4233839" cy="6124754"/>
          </a:xfrm>
          <a:prstGeom prst="rect">
            <a:avLst/>
          </a:prstGeom>
        </p:spPr>
        <p:txBody>
          <a:bodyPr wrap="square">
            <a:spAutoFit/>
          </a:bodyPr>
          <a:lstStyle/>
          <a:p>
            <a:pPr indent="265113"/>
            <a:r>
              <a:rPr lang="ru-RU" sz="1400" dirty="0">
                <a:solidFill>
                  <a:srgbClr val="0000FF"/>
                </a:solidFill>
                <a:cs typeface="Times New Roman" panose="02020603050405020304" pitchFamily="18" charset="0"/>
              </a:rPr>
              <a:t>Существующие типы ЭУ на возобновляемых ИЭ характеризуются размахом </a:t>
            </a:r>
            <a:r>
              <a:rPr lang="ru-RU" sz="1400" dirty="0" err="1">
                <a:solidFill>
                  <a:srgbClr val="0000FF"/>
                </a:solidFill>
                <a:cs typeface="Times New Roman" panose="02020603050405020304" pitchFamily="18" charset="0"/>
              </a:rPr>
              <a:t>стр-ва</a:t>
            </a:r>
            <a:r>
              <a:rPr lang="ru-RU" sz="1400" dirty="0">
                <a:solidFill>
                  <a:srgbClr val="0000FF"/>
                </a:solidFill>
                <a:cs typeface="Times New Roman" panose="02020603050405020304" pitchFamily="18" charset="0"/>
              </a:rPr>
              <a:t> и возрастанием ущерба:</a:t>
            </a:r>
          </a:p>
          <a:p>
            <a:r>
              <a:rPr lang="ru-RU" sz="1400" b="1" dirty="0">
                <a:solidFill>
                  <a:srgbClr val="0000FF"/>
                </a:solidFill>
                <a:cs typeface="Times New Roman" panose="02020603050405020304" pitchFamily="18" charset="0"/>
              </a:rPr>
              <a:t>1. Равнинные гидроэлектростанции:</a:t>
            </a:r>
          </a:p>
          <a:p>
            <a:r>
              <a:rPr lang="ru-RU" sz="1400" dirty="0">
                <a:solidFill>
                  <a:srgbClr val="0000FF"/>
                </a:solidFill>
                <a:cs typeface="Times New Roman" panose="02020603050405020304" pitchFamily="18" charset="0"/>
              </a:rPr>
              <a:t>а)  Изымают из оборота наиболее плодородные участки земли;</a:t>
            </a:r>
          </a:p>
          <a:p>
            <a:r>
              <a:rPr lang="ru-RU" sz="1400" dirty="0">
                <a:solidFill>
                  <a:srgbClr val="0000FF"/>
                </a:solidFill>
                <a:cs typeface="Times New Roman" panose="02020603050405020304" pitchFamily="18" charset="0"/>
              </a:rPr>
              <a:t>б)  Переселение людей требует строительства и благоустройства новых территорий;</a:t>
            </a:r>
          </a:p>
          <a:p>
            <a:r>
              <a:rPr lang="ru-RU" sz="1400" dirty="0">
                <a:solidFill>
                  <a:srgbClr val="0000FF"/>
                </a:solidFill>
                <a:cs typeface="Times New Roman" panose="02020603050405020304" pitchFamily="18" charset="0"/>
              </a:rPr>
              <a:t>в) Требует строительства дамб и других сооружений, вызывает заболачивание водоёмов и землетрясения.</a:t>
            </a:r>
            <a:endParaRPr lang="ru-RU" sz="1400" b="1" dirty="0">
              <a:solidFill>
                <a:srgbClr val="0000FF"/>
              </a:solidFill>
              <a:cs typeface="Times New Roman" panose="02020603050405020304" pitchFamily="18" charset="0"/>
            </a:endParaRPr>
          </a:p>
          <a:p>
            <a:r>
              <a:rPr lang="ru-RU" sz="1400" b="1" dirty="0">
                <a:solidFill>
                  <a:srgbClr val="0000FF"/>
                </a:solidFill>
                <a:cs typeface="Times New Roman" panose="02020603050405020304" pitchFamily="18" charset="0"/>
              </a:rPr>
              <a:t>2. Ветропарки:</a:t>
            </a:r>
          </a:p>
          <a:p>
            <a:r>
              <a:rPr lang="ru-RU" sz="1400" dirty="0">
                <a:solidFill>
                  <a:srgbClr val="0000FF"/>
                </a:solidFill>
                <a:cs typeface="Times New Roman" panose="02020603050405020304" pitchFamily="18" charset="0"/>
              </a:rPr>
              <a:t>а) Снижают урожайность (вследствие гибели и переселения птиц, </a:t>
            </a:r>
            <a:r>
              <a:rPr lang="ru-RU" sz="1400" dirty="0" err="1" smtClean="0">
                <a:solidFill>
                  <a:srgbClr val="0000FF"/>
                </a:solidFill>
                <a:cs typeface="Times New Roman" panose="02020603050405020304" pitchFamily="18" charset="0"/>
              </a:rPr>
              <a:t>уничтож</a:t>
            </a:r>
            <a:r>
              <a:rPr lang="ru-RU" sz="1400" dirty="0" smtClean="0">
                <a:solidFill>
                  <a:srgbClr val="0000FF"/>
                </a:solidFill>
                <a:cs typeface="Times New Roman" panose="02020603050405020304" pitchFamily="18" charset="0"/>
              </a:rPr>
              <a:t>. </a:t>
            </a:r>
            <a:r>
              <a:rPr lang="ru-RU" sz="1400" dirty="0">
                <a:solidFill>
                  <a:srgbClr val="0000FF"/>
                </a:solidFill>
                <a:cs typeface="Times New Roman" panose="02020603050405020304" pitchFamily="18" charset="0"/>
              </a:rPr>
              <a:t>с</a:t>
            </a:r>
            <a:r>
              <a:rPr lang="en-US" sz="1400" dirty="0">
                <a:solidFill>
                  <a:srgbClr val="0000FF"/>
                </a:solidFill>
                <a:cs typeface="Times New Roman" panose="02020603050405020304" pitchFamily="18" charset="0"/>
              </a:rPr>
              <a:t>/</a:t>
            </a:r>
            <a:r>
              <a:rPr lang="ru-RU" sz="1400" dirty="0">
                <a:solidFill>
                  <a:srgbClr val="0000FF"/>
                </a:solidFill>
                <a:cs typeface="Times New Roman" panose="02020603050405020304" pitchFamily="18" charset="0"/>
              </a:rPr>
              <a:t>х</a:t>
            </a:r>
            <a:r>
              <a:rPr lang="en-US" sz="1400" dirty="0">
                <a:solidFill>
                  <a:srgbClr val="0000FF"/>
                </a:solidFill>
                <a:cs typeface="Times New Roman" panose="02020603050405020304" pitchFamily="18" charset="0"/>
              </a:rPr>
              <a:t> </a:t>
            </a:r>
            <a:r>
              <a:rPr lang="ru-RU" sz="1400" dirty="0">
                <a:solidFill>
                  <a:srgbClr val="0000FF"/>
                </a:solidFill>
                <a:cs typeface="Times New Roman" panose="02020603050405020304" pitchFamily="18" charset="0"/>
              </a:rPr>
              <a:t>вредителей</a:t>
            </a:r>
            <a:r>
              <a:rPr lang="en-US" sz="1400" dirty="0">
                <a:solidFill>
                  <a:srgbClr val="0000FF"/>
                </a:solidFill>
                <a:cs typeface="Times New Roman" panose="02020603050405020304" pitchFamily="18" charset="0"/>
              </a:rPr>
              <a:t>.</a:t>
            </a:r>
            <a:r>
              <a:rPr lang="ru-RU" sz="1400" dirty="0">
                <a:solidFill>
                  <a:srgbClr val="0000FF"/>
                </a:solidFill>
                <a:cs typeface="Times New Roman" panose="02020603050405020304" pitchFamily="18" charset="0"/>
              </a:rPr>
              <a:t> </a:t>
            </a:r>
          </a:p>
          <a:p>
            <a:r>
              <a:rPr lang="ru-RU" sz="1400" dirty="0">
                <a:solidFill>
                  <a:srgbClr val="0000FF"/>
                </a:solidFill>
                <a:cs typeface="Times New Roman" panose="02020603050405020304" pitchFamily="18" charset="0"/>
              </a:rPr>
              <a:t>б) Влияют на самочувствие людей, живущих поблизости (жалобы на </a:t>
            </a:r>
            <a:r>
              <a:rPr lang="ru-RU" sz="1400" dirty="0" err="1" smtClean="0">
                <a:solidFill>
                  <a:srgbClr val="0000FF"/>
                </a:solidFill>
                <a:cs typeface="Times New Roman" panose="02020603050405020304" pitchFamily="18" charset="0"/>
              </a:rPr>
              <a:t>посторон</a:t>
            </a:r>
            <a:r>
              <a:rPr lang="ru-RU" sz="1400" dirty="0" smtClean="0">
                <a:solidFill>
                  <a:srgbClr val="0000FF"/>
                </a:solidFill>
                <a:cs typeface="Times New Roman" panose="02020603050405020304" pitchFamily="18" charset="0"/>
              </a:rPr>
              <a:t>. </a:t>
            </a:r>
            <a:r>
              <a:rPr lang="ru-RU" sz="1400" dirty="0">
                <a:solidFill>
                  <a:srgbClr val="0000FF"/>
                </a:solidFill>
                <a:cs typeface="Times New Roman" panose="02020603050405020304" pitchFamily="18" charset="0"/>
              </a:rPr>
              <a:t>шумы и т.п.)</a:t>
            </a:r>
          </a:p>
          <a:p>
            <a:r>
              <a:rPr lang="ru-RU" sz="1400" b="1" dirty="0">
                <a:solidFill>
                  <a:srgbClr val="0000FF"/>
                </a:solidFill>
                <a:cs typeface="Times New Roman" panose="02020603050405020304" pitchFamily="18" charset="0"/>
              </a:rPr>
              <a:t>3. Солнечные электростанции:</a:t>
            </a:r>
          </a:p>
          <a:p>
            <a:r>
              <a:rPr lang="ru-RU" sz="1400" dirty="0">
                <a:solidFill>
                  <a:srgbClr val="0000FF"/>
                </a:solidFill>
                <a:cs typeface="Times New Roman" panose="02020603050405020304" pitchFamily="18" charset="0"/>
              </a:rPr>
              <a:t>а) Исключают из оборота </a:t>
            </a:r>
            <a:r>
              <a:rPr lang="ru-RU" sz="1400" dirty="0" err="1" smtClean="0">
                <a:solidFill>
                  <a:srgbClr val="0000FF"/>
                </a:solidFill>
                <a:cs typeface="Times New Roman" panose="02020603050405020304" pitchFamily="18" charset="0"/>
              </a:rPr>
              <a:t>обширн.земельные</a:t>
            </a:r>
            <a:r>
              <a:rPr lang="ru-RU" sz="1400" dirty="0" smtClean="0">
                <a:solidFill>
                  <a:srgbClr val="0000FF"/>
                </a:solidFill>
                <a:cs typeface="Times New Roman" panose="02020603050405020304" pitchFamily="18" charset="0"/>
              </a:rPr>
              <a:t> </a:t>
            </a:r>
            <a:r>
              <a:rPr lang="ru-RU" sz="1400" dirty="0">
                <a:solidFill>
                  <a:srgbClr val="0000FF"/>
                </a:solidFill>
                <a:cs typeface="Times New Roman" panose="02020603050405020304" pitchFamily="18" charset="0"/>
              </a:rPr>
              <a:t>уч.</a:t>
            </a:r>
          </a:p>
          <a:p>
            <a:r>
              <a:rPr lang="ru-RU" sz="1400" dirty="0">
                <a:solidFill>
                  <a:srgbClr val="0000FF"/>
                </a:solidFill>
                <a:cs typeface="Times New Roman" panose="02020603050405020304" pitchFamily="18" charset="0"/>
              </a:rPr>
              <a:t>б) Производство фотоэлементов относится к высокой категории токсичности.</a:t>
            </a:r>
          </a:p>
          <a:p>
            <a:r>
              <a:rPr lang="ru-RU" sz="1400" b="1" dirty="0">
                <a:solidFill>
                  <a:srgbClr val="0000FF"/>
                </a:solidFill>
                <a:cs typeface="Times New Roman" panose="02020603050405020304" pitchFamily="18" charset="0"/>
              </a:rPr>
              <a:t>Вывод</a:t>
            </a:r>
            <a:r>
              <a:rPr lang="ru-RU" sz="1400" dirty="0">
                <a:solidFill>
                  <a:srgbClr val="0000FF"/>
                </a:solidFill>
                <a:cs typeface="Times New Roman" panose="02020603050405020304" pitchFamily="18" charset="0"/>
              </a:rPr>
              <a:t>: Концентрация и укрупнение электростанций перекладывает на потребителя часть затрат ТЭК и не учитывает затрат на восстановление экологического равновесия </a:t>
            </a:r>
            <a:r>
              <a:rPr lang="ru-RU" sz="1400" dirty="0" smtClean="0">
                <a:solidFill>
                  <a:srgbClr val="0000FF"/>
                </a:solidFill>
                <a:cs typeface="Times New Roman" panose="02020603050405020304" pitchFamily="18" charset="0"/>
              </a:rPr>
              <a:t>в условиях </a:t>
            </a:r>
            <a:r>
              <a:rPr lang="ru-RU" sz="1400" dirty="0">
                <a:solidFill>
                  <a:srgbClr val="0000FF"/>
                </a:solidFill>
                <a:cs typeface="Times New Roman" panose="02020603050405020304" pitchFamily="18" charset="0"/>
              </a:rPr>
              <a:t>неизбежных </a:t>
            </a:r>
            <a:r>
              <a:rPr lang="ru-RU" sz="1400" dirty="0" err="1">
                <a:solidFill>
                  <a:srgbClr val="0000FF"/>
                </a:solidFill>
                <a:cs typeface="Times New Roman" panose="02020603050405020304" pitchFamily="18" charset="0"/>
              </a:rPr>
              <a:t>экол</a:t>
            </a:r>
            <a:r>
              <a:rPr lang="ru-RU" sz="1400" dirty="0">
                <a:solidFill>
                  <a:srgbClr val="0000FF"/>
                </a:solidFill>
                <a:cs typeface="Times New Roman" panose="02020603050405020304" pitchFamily="18" charset="0"/>
              </a:rPr>
              <a:t>. катастроф.</a:t>
            </a:r>
          </a:p>
          <a:p>
            <a:r>
              <a:rPr lang="ru-RU" sz="1400" b="1" dirty="0">
                <a:solidFill>
                  <a:srgbClr val="0000FF"/>
                </a:solidFill>
                <a:cs typeface="Times New Roman" panose="02020603050405020304" pitchFamily="18" charset="0"/>
              </a:rPr>
              <a:t>Альтернатива </a:t>
            </a:r>
            <a:r>
              <a:rPr lang="ru-RU" sz="1400" dirty="0">
                <a:solidFill>
                  <a:srgbClr val="0000FF"/>
                </a:solidFill>
                <a:cs typeface="Times New Roman" panose="02020603050405020304" pitchFamily="18" charset="0"/>
              </a:rPr>
              <a:t>– Создание малогабаритных </a:t>
            </a:r>
            <a:r>
              <a:rPr lang="ru-RU" sz="1400" b="1" dirty="0">
                <a:solidFill>
                  <a:srgbClr val="0000FF"/>
                </a:solidFill>
                <a:cs typeface="Times New Roman" panose="02020603050405020304" pitchFamily="18" charset="0"/>
              </a:rPr>
              <a:t>БТГ </a:t>
            </a:r>
            <a:r>
              <a:rPr lang="ru-RU" sz="1400" dirty="0">
                <a:solidFill>
                  <a:srgbClr val="0000FF"/>
                </a:solidFill>
                <a:cs typeface="Times New Roman" panose="02020603050405020304" pitchFamily="18" charset="0"/>
              </a:rPr>
              <a:t>у</a:t>
            </a:r>
            <a:r>
              <a:rPr lang="ru-RU" sz="1400" b="1" dirty="0">
                <a:solidFill>
                  <a:srgbClr val="0000FF"/>
                </a:solidFill>
                <a:cs typeface="Times New Roman" panose="02020603050405020304" pitchFamily="18" charset="0"/>
              </a:rPr>
              <a:t> </a:t>
            </a:r>
            <a:r>
              <a:rPr lang="ru-RU" sz="1400" dirty="0">
                <a:solidFill>
                  <a:srgbClr val="0000FF"/>
                </a:solidFill>
                <a:cs typeface="Times New Roman" panose="02020603050405020304" pitchFamily="18" charset="0"/>
              </a:rPr>
              <a:t>потребителя</a:t>
            </a:r>
            <a:r>
              <a:rPr lang="ru-RU" sz="1400" b="1" dirty="0">
                <a:solidFill>
                  <a:srgbClr val="0000FF"/>
                </a:solidFill>
                <a:cs typeface="Times New Roman" panose="02020603050405020304" pitchFamily="18" charset="0"/>
              </a:rPr>
              <a:t> </a:t>
            </a:r>
            <a:r>
              <a:rPr lang="ru-RU" sz="1400" dirty="0">
                <a:solidFill>
                  <a:srgbClr val="0000FF"/>
                </a:solidFill>
                <a:cs typeface="Times New Roman" panose="02020603050405020304" pitchFamily="18" charset="0"/>
              </a:rPr>
              <a:t>по типу установок </a:t>
            </a:r>
            <a:r>
              <a:rPr lang="ru-RU" sz="1400" dirty="0" err="1">
                <a:solidFill>
                  <a:srgbClr val="0000FF"/>
                </a:solidFill>
                <a:cs typeface="Times New Roman" panose="02020603050405020304" pitchFamily="18" charset="0"/>
              </a:rPr>
              <a:t>Н.Тесла</a:t>
            </a:r>
            <a:r>
              <a:rPr lang="ru-RU" sz="1400" dirty="0">
                <a:solidFill>
                  <a:srgbClr val="0000FF"/>
                </a:solidFill>
                <a:cs typeface="Times New Roman" panose="02020603050405020304" pitchFamily="18" charset="0"/>
              </a:rPr>
              <a:t>.</a:t>
            </a:r>
          </a:p>
        </p:txBody>
      </p:sp>
      <p:pic>
        <p:nvPicPr>
          <p:cNvPr id="3" name="Рисунок 2">
            <a:extLst>
              <a:ext uri="{FF2B5EF4-FFF2-40B4-BE49-F238E27FC236}">
                <a16:creationId xmlns="" xmlns:a16="http://schemas.microsoft.com/office/drawing/2014/main" id="{3E275C5C-4D52-4727-B312-6335694AEE5F}"/>
              </a:ext>
            </a:extLst>
          </p:cNvPr>
          <p:cNvPicPr>
            <a:picLocks noChangeAspect="1"/>
          </p:cNvPicPr>
          <p:nvPr/>
        </p:nvPicPr>
        <p:blipFill>
          <a:blip r:embed="rId5" cstate="print"/>
          <a:stretch>
            <a:fillRect/>
          </a:stretch>
        </p:blipFill>
        <p:spPr>
          <a:xfrm>
            <a:off x="4428854" y="944986"/>
            <a:ext cx="4468755" cy="2164268"/>
          </a:xfrm>
          <a:prstGeom prst="rect">
            <a:avLst/>
          </a:prstGeom>
        </p:spPr>
      </p:pic>
    </p:spTree>
    <p:extLst>
      <p:ext uri="{BB962C8B-B14F-4D97-AF65-F5344CB8AC3E}">
        <p14:creationId xmlns="" xmlns:p14="http://schemas.microsoft.com/office/powerpoint/2010/main" val="3705485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244FD68-FC9C-4DE6-AE4C-5571E818C306}"/>
              </a:ext>
            </a:extLst>
          </p:cNvPr>
          <p:cNvSpPr>
            <a:spLocks noGrp="1"/>
          </p:cNvSpPr>
          <p:nvPr>
            <p:ph type="title"/>
          </p:nvPr>
        </p:nvSpPr>
        <p:spPr>
          <a:xfrm>
            <a:off x="457200" y="274638"/>
            <a:ext cx="8229600" cy="457199"/>
          </a:xfrm>
        </p:spPr>
        <p:txBody>
          <a:bodyPr/>
          <a:lstStyle/>
          <a:p>
            <a:r>
              <a:rPr lang="ru-RU" sz="2000" b="1" dirty="0">
                <a:solidFill>
                  <a:srgbClr val="0000FF"/>
                </a:solidFill>
                <a:latin typeface="Times New Roman" panose="02020603050405020304" pitchFamily="18" charset="0"/>
                <a:cs typeface="+mn-cs"/>
              </a:rPr>
              <a:t>3. Причины неприятия </a:t>
            </a:r>
            <a:r>
              <a:rPr lang="ru-RU" sz="2000" b="1" dirty="0" err="1">
                <a:solidFill>
                  <a:srgbClr val="0000FF"/>
                </a:solidFill>
                <a:latin typeface="Times New Roman" panose="02020603050405020304" pitchFamily="18" charset="0"/>
                <a:cs typeface="+mn-cs"/>
              </a:rPr>
              <a:t>бестопливных</a:t>
            </a:r>
            <a:r>
              <a:rPr lang="ru-RU" sz="2000" b="1" dirty="0">
                <a:solidFill>
                  <a:srgbClr val="0000FF"/>
                </a:solidFill>
                <a:latin typeface="Times New Roman" panose="02020603050405020304" pitchFamily="18" charset="0"/>
                <a:cs typeface="+mn-cs"/>
              </a:rPr>
              <a:t> генераторов (БТГ)</a:t>
            </a:r>
            <a:endParaRPr lang="ru-RU" sz="2000" dirty="0">
              <a:solidFill>
                <a:srgbClr val="0000FF"/>
              </a:solidFill>
              <a:latin typeface="Times New Roman" panose="02020603050405020304" pitchFamily="18" charset="0"/>
              <a:cs typeface="+mn-cs"/>
            </a:endParaRPr>
          </a:p>
        </p:txBody>
      </p:sp>
      <mc:AlternateContent xmlns:mc="http://schemas.openxmlformats.org/markup-compatibility/2006">
        <mc:Choice xmlns="" xmlns:a14="http://schemas.microsoft.com/office/drawing/2010/main" Requires="a14">
          <p:sp>
            <p:nvSpPr>
              <p:cNvPr id="3" name="Объект 2">
                <a:extLst>
                  <a:ext uri="{FF2B5EF4-FFF2-40B4-BE49-F238E27FC236}">
                    <a16:creationId xmlns:a16="http://schemas.microsoft.com/office/drawing/2014/main" id="{B9A6C5BF-EE43-4B9C-86ED-13455BCF5463}"/>
                  </a:ext>
                </a:extLst>
              </p:cNvPr>
              <p:cNvSpPr>
                <a:spLocks noGrp="1"/>
              </p:cNvSpPr>
              <p:nvPr>
                <p:ph sz="half" idx="1"/>
              </p:nvPr>
            </p:nvSpPr>
            <p:spPr>
              <a:xfrm>
                <a:off x="299918" y="731839"/>
                <a:ext cx="6005085" cy="5472622"/>
              </a:xfrm>
            </p:spPr>
            <p:txBody>
              <a:bodyPr/>
              <a:lstStyle/>
              <a:p>
                <a:pPr marL="0" indent="0" algn="just">
                  <a:buNone/>
                </a:pPr>
                <a:r>
                  <a:rPr lang="ru-RU" sz="1400" b="1" dirty="0">
                    <a:latin typeface="Times New Roman" panose="02020603050405020304" pitchFamily="18" charset="0"/>
                    <a:cs typeface="Times New Roman" panose="02020603050405020304" pitchFamily="18" charset="0"/>
                  </a:rPr>
                  <a:t>1</a:t>
                </a: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Ограниченность</a:t>
                </a: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понятия энергии и закона её сохранения:</a:t>
                </a:r>
              </a:p>
              <a:p>
                <a:pPr marL="0" indent="0" algn="just">
                  <a:buNone/>
                </a:pPr>
                <a:r>
                  <a:rPr lang="en-US" sz="1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в классической механике</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Е</a:t>
                </a:r>
                <a:r>
                  <a:rPr lang="ru-RU" sz="1400" baseline="30000" dirty="0">
                    <a:latin typeface="Times New Roman" panose="02020603050405020304" pitchFamily="18" charset="0"/>
                    <a:cs typeface="Times New Roman" panose="02020603050405020304" pitchFamily="18" charset="0"/>
                  </a:rPr>
                  <a:t>кин </a:t>
                </a:r>
                <a:r>
                  <a:rPr lang="ru-RU" sz="1400" dirty="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Е</a:t>
                </a:r>
                <a:r>
                  <a:rPr lang="ru-RU" sz="1400" baseline="30000" dirty="0">
                    <a:latin typeface="Times New Roman" panose="02020603050405020304" pitchFamily="18" charset="0"/>
                    <a:cs typeface="Times New Roman" panose="02020603050405020304" pitchFamily="18" charset="0"/>
                  </a:rPr>
                  <a:t>пот</a:t>
                </a:r>
                <a:r>
                  <a:rPr lang="ru-RU" sz="1400" dirty="0">
                    <a:latin typeface="Times New Roman" panose="02020603050405020304" pitchFamily="18" charset="0"/>
                    <a:cs typeface="Times New Roman" panose="02020603050405020304" pitchFamily="18" charset="0"/>
                  </a:rPr>
                  <a:t>)</a:t>
                </a:r>
                <a:r>
                  <a:rPr lang="ru-RU" sz="1400" baseline="-25000" dirty="0">
                    <a:latin typeface="Times New Roman" panose="02020603050405020304" pitchFamily="18" charset="0"/>
                    <a:cs typeface="Times New Roman" panose="02020603050405020304" pitchFamily="18" charset="0"/>
                  </a:rPr>
                  <a:t>зам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const; </a:t>
                </a:r>
                <a:r>
                  <a:rPr lang="en-US" sz="1400" i="1" dirty="0">
                    <a:latin typeface="Times New Roman" panose="02020603050405020304" pitchFamily="18" charset="0"/>
                    <a:cs typeface="Times New Roman" panose="02020603050405020304" pitchFamily="18" charset="0"/>
                  </a:rPr>
                  <a:t>d</a:t>
                </a:r>
                <a:r>
                  <a:rPr lang="ru-RU" sz="1400" i="1" dirty="0">
                    <a:latin typeface="Times New Roman" panose="02020603050405020304" pitchFamily="18" charset="0"/>
                    <a:cs typeface="Times New Roman" panose="02020603050405020304" pitchFamily="18" charset="0"/>
                  </a:rPr>
                  <a:t>Е</a:t>
                </a:r>
                <a:r>
                  <a:rPr lang="ru-RU" sz="1400" baseline="30000" dirty="0">
                    <a:latin typeface="Times New Roman" panose="02020603050405020304" pitchFamily="18" charset="0"/>
                    <a:cs typeface="Times New Roman" panose="02020603050405020304" pitchFamily="18" charset="0"/>
                  </a:rPr>
                  <a:t>пот </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F</a:t>
                </a:r>
                <a:r>
                  <a:rPr lang="ru-RU" sz="1400"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r</a:t>
                </a:r>
                <a:r>
                  <a:rPr lang="ru-RU" sz="1400"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ꞏ</a:t>
                </a:r>
                <a:r>
                  <a:rPr lang="en-US" sz="1400" i="1" dirty="0">
                    <a:latin typeface="Times New Roman" panose="02020603050405020304" pitchFamily="18" charset="0"/>
                    <a:cs typeface="Times New Roman" panose="02020603050405020304" pitchFamily="18" charset="0"/>
                  </a:rPr>
                  <a:t>d</a:t>
                </a:r>
                <a:r>
                  <a:rPr lang="en-US" sz="1400" b="1" dirty="0">
                    <a:latin typeface="Times New Roman" panose="02020603050405020304" pitchFamily="18" charset="0"/>
                    <a:cs typeface="Times New Roman" panose="02020603050405020304" pitchFamily="18" charset="0"/>
                  </a:rPr>
                  <a:t>r</a:t>
                </a:r>
                <a:r>
                  <a:rPr lang="ru-RU" sz="1400"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d</a:t>
                </a:r>
                <a:r>
                  <a:rPr lang="ru-RU" sz="1400" i="1" dirty="0">
                    <a:latin typeface="Times New Roman" panose="02020603050405020304" pitchFamily="18" charset="0"/>
                    <a:cs typeface="Times New Roman" panose="02020603050405020304" pitchFamily="18" charset="0"/>
                  </a:rPr>
                  <a:t>Е</a:t>
                </a:r>
                <a:r>
                  <a:rPr lang="ru-RU" sz="1400" i="1" baseline="30000" dirty="0">
                    <a:latin typeface="Times New Roman" panose="02020603050405020304" pitchFamily="18" charset="0"/>
                    <a:cs typeface="Times New Roman" panose="02020603050405020304" pitchFamily="18" charset="0"/>
                  </a:rPr>
                  <a:t>кин</a:t>
                </a:r>
                <a:r>
                  <a:rPr lang="ru-RU" sz="1400" b="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l-GR" sz="1400" b="1" dirty="0">
                    <a:latin typeface="Times New Roman" panose="02020603050405020304" pitchFamily="18" charset="0"/>
                    <a:cs typeface="Times New Roman" panose="02020603050405020304" pitchFamily="18" charset="0"/>
                  </a:rPr>
                  <a:t>υꞏ</a:t>
                </a:r>
                <a:r>
                  <a:rPr lang="en-US" sz="1400" i="1" dirty="0" err="1">
                    <a:latin typeface="Times New Roman" panose="02020603050405020304" pitchFamily="18" charset="0"/>
                    <a:cs typeface="Times New Roman" panose="02020603050405020304" pitchFamily="18" charset="0"/>
                  </a:rPr>
                  <a:t>d</a:t>
                </a:r>
                <a:r>
                  <a:rPr lang="en-US" sz="1400" b="1" dirty="0" err="1">
                    <a:latin typeface="Times New Roman" panose="02020603050405020304" pitchFamily="18" charset="0"/>
                    <a:cs typeface="Times New Roman" panose="02020603050405020304" pitchFamily="18" charset="0"/>
                  </a:rPr>
                  <a:t>P</a:t>
                </a:r>
                <a:r>
                  <a:rPr lang="en-US"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a:t>
                </a:r>
                <a:r>
                  <a:rPr lang="ru-RU" sz="1600"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классической термодинамике (</a:t>
                </a:r>
                <a:r>
                  <a:rPr lang="ru-RU" sz="1400" i="1" dirty="0">
                    <a:latin typeface="Times New Roman" panose="02020603050405020304" pitchFamily="18" charset="0"/>
                    <a:cs typeface="Times New Roman" panose="02020603050405020304" pitchFamily="18" charset="0"/>
                  </a:rPr>
                  <a:t>Е</a:t>
                </a:r>
                <a:r>
                  <a:rPr lang="ru-RU" sz="1400" i="1" baseline="30000" dirty="0">
                    <a:latin typeface="Times New Roman" panose="02020603050405020304" pitchFamily="18" charset="0"/>
                    <a:cs typeface="Times New Roman" panose="02020603050405020304" pitchFamily="18" charset="0"/>
                  </a:rPr>
                  <a:t>пот</a:t>
                </a:r>
                <a:r>
                  <a:rPr lang="ru-RU" sz="1400" i="1" dirty="0">
                    <a:latin typeface="Times New Roman" panose="02020603050405020304" pitchFamily="18" charset="0"/>
                    <a:cs typeface="Times New Roman" panose="02020603050405020304" pitchFamily="18" charset="0"/>
                  </a:rPr>
                  <a:t> + Е</a:t>
                </a:r>
                <a:r>
                  <a:rPr lang="ru-RU" sz="1400" i="1" baseline="30000" dirty="0">
                    <a:latin typeface="Times New Roman" panose="02020603050405020304" pitchFamily="18" charset="0"/>
                    <a:cs typeface="Times New Roman" panose="02020603050405020304" pitchFamily="18" charset="0"/>
                  </a:rPr>
                  <a:t>кин </a:t>
                </a:r>
                <a:r>
                  <a:rPr lang="ru-RU" sz="1400" i="1"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U</a:t>
                </a:r>
                <a:r>
                  <a:rPr lang="en-US" sz="1400" dirty="0">
                    <a:latin typeface="Times New Roman" panose="02020603050405020304" pitchFamily="18" charset="0"/>
                    <a:cs typeface="Times New Roman" panose="02020603050405020304" pitchFamily="18" charset="0"/>
                  </a:rPr>
                  <a:t>)</a:t>
                </a:r>
                <a:r>
                  <a:rPr lang="ru-RU" sz="1400" baseline="-25000" dirty="0">
                    <a:latin typeface="Times New Roman" panose="02020603050405020304" pitchFamily="18" charset="0"/>
                    <a:cs typeface="Times New Roman" panose="02020603050405020304" pitchFamily="18" charset="0"/>
                  </a:rPr>
                  <a:t>из</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const</a:t>
                </a:r>
                <a:r>
                  <a:rPr lang="ru-RU" sz="1400" dirty="0">
                    <a:latin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 dU </a:t>
                </a:r>
                <a:r>
                  <a:rPr lang="en-US" sz="1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TdS</a:t>
                </a:r>
                <a:r>
                  <a:rPr lang="en-US" sz="1400" dirty="0">
                    <a:latin typeface="Times New Roman" panose="02020603050405020304" pitchFamily="18" charset="0"/>
                    <a:cs typeface="Times New Roman" panose="02020603050405020304" pitchFamily="18" charset="0"/>
                  </a:rPr>
                  <a:t> – </a:t>
                </a:r>
                <a:r>
                  <a:rPr lang="en-US" sz="1400" i="1" dirty="0" err="1">
                    <a:latin typeface="Times New Roman" panose="02020603050405020304" pitchFamily="18" charset="0"/>
                    <a:ea typeface="Cambria Math" panose="02040503050406030204" pitchFamily="18" charset="0"/>
                    <a:cs typeface="Times New Roman" panose="02020603050405020304" pitchFamily="18" charset="0"/>
                  </a:rPr>
                  <a:t>pdV</a:t>
                </a:r>
                <a:r>
                  <a:rPr lang="ru-RU" sz="1400" i="1" dirty="0">
                    <a:latin typeface="Times New Roman" panose="02020603050405020304" pitchFamily="18" charset="0"/>
                    <a:ea typeface="Cambria Math" panose="02040503050406030204" pitchFamily="18" charset="0"/>
                    <a:cs typeface="Times New Roman" panose="02020603050405020304" pitchFamily="18" charset="0"/>
                  </a:rPr>
                  <a:t>.</a:t>
                </a:r>
                <a:endParaRPr lang="en-US" sz="1400" i="1" dirty="0">
                  <a:latin typeface="Times New Roman" panose="02020603050405020304" pitchFamily="18" charset="0"/>
                  <a:cs typeface="Times New Roman" panose="02020603050405020304" pitchFamily="18" charset="0"/>
                </a:endParaRPr>
              </a:p>
              <a:p>
                <a:pPr marL="0" indent="0">
                  <a:buNone/>
                </a:pPr>
                <a:r>
                  <a:rPr lang="ru-RU" sz="1400" b="1" dirty="0">
                    <a:latin typeface="Times New Roman" panose="02020603050405020304" pitchFamily="18" charset="0"/>
                    <a:cs typeface="Times New Roman" panose="02020603050405020304" pitchFamily="18" charset="0"/>
                  </a:rPr>
                  <a:t>2</a:t>
                </a:r>
                <a:r>
                  <a:rPr lang="ru-RU" sz="1400" b="1" i="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Упрощённое представление о потенциальности силовых полей</a:t>
                </a:r>
              </a:p>
              <a:p>
                <a:pPr marL="0" indent="0">
                  <a:buNone/>
                </a:pPr>
                <a:r>
                  <a:rPr lang="ru-RU" sz="1400" dirty="0">
                    <a:latin typeface="Times New Roman" panose="02020603050405020304" pitchFamily="18" charset="0"/>
                    <a:cs typeface="Times New Roman" panose="02020603050405020304" pitchFamily="18" charset="0"/>
                  </a:rPr>
                  <a:t>Если </a:t>
                </a:r>
                <a:r>
                  <a:rPr lang="en-US" sz="1400" b="1" dirty="0">
                    <a:latin typeface="Times New Roman" panose="02020603050405020304" pitchFamily="18" charset="0"/>
                    <a:cs typeface="Times New Roman" panose="02020603050405020304" pitchFamily="18" charset="0"/>
                  </a:rPr>
                  <a:t>F</a:t>
                </a:r>
                <a:r>
                  <a:rPr lang="ru-RU" sz="1400" i="1" baseline="-25000" dirty="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F</a:t>
                </a:r>
                <a:r>
                  <a:rPr lang="ru-RU" sz="1400"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r</a:t>
                </a:r>
                <a:r>
                  <a:rPr lang="ru-RU" sz="1400" dirty="0">
                    <a:latin typeface="Times New Roman" panose="02020603050405020304" pitchFamily="18" charset="0"/>
                    <a:cs typeface="Times New Roman" panose="02020603050405020304" pitchFamily="18" charset="0"/>
                  </a:rPr>
                  <a:t>), то</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W </a:t>
                </a:r>
                <a:r>
                  <a:rPr lang="en-US" sz="1400" dirty="0">
                    <a:latin typeface="Times New Roman" panose="02020603050405020304" pitchFamily="18" charset="0"/>
                    <a:cs typeface="Times New Roman" panose="02020603050405020304" pitchFamily="18" charset="0"/>
                  </a:rPr>
                  <a:t>=</a:t>
                </a:r>
                <a:endParaRPr lang="ru-RU" sz="1400" i="1" dirty="0">
                  <a:latin typeface="Times New Roman" panose="02020603050405020304" pitchFamily="18" charset="0"/>
                  <a:cs typeface="Times New Roman" panose="02020603050405020304" pitchFamily="18" charset="0"/>
                </a:endParaRPr>
              </a:p>
              <a:p>
                <a:pPr marL="0" indent="0" algn="just">
                  <a:buNone/>
                </a:pPr>
                <a:r>
                  <a:rPr lang="ru-RU" sz="1400" b="1" dirty="0">
                    <a:latin typeface="Cambria Math" panose="02040503050406030204" pitchFamily="18" charset="0"/>
                    <a:ea typeface="Cambria Math" panose="02040503050406030204" pitchFamily="18" charset="0"/>
                    <a:cs typeface="Times New Roman" panose="02020603050405020304" pitchFamily="18" charset="0"/>
                  </a:rPr>
                  <a:t>3. Изгнание эфира как первичной формы материи и светоносной среды.</a:t>
                </a:r>
                <a:endParaRPr lang="ru-RU" sz="1400" dirty="0">
                  <a:latin typeface="Times New Roman" panose="02020603050405020304" pitchFamily="18" charset="0"/>
                  <a:cs typeface="Times New Roman" panose="02020603050405020304" pitchFamily="18" charset="0"/>
                </a:endParaRPr>
              </a:p>
              <a:p>
                <a:pPr marL="0" indent="0">
                  <a:buNone/>
                </a:pPr>
                <a:r>
                  <a:rPr lang="ru-RU" sz="1400" b="1" dirty="0">
                    <a:latin typeface="Times New Roman" panose="02020603050405020304" pitchFamily="18" charset="0"/>
                    <a:cs typeface="Times New Roman" panose="02020603050405020304" pitchFamily="18" charset="0"/>
                  </a:rPr>
                  <a:t>4. Шаги в направлении устранения этой ограниченности:</a:t>
                </a:r>
              </a:p>
              <a:p>
                <a:pPr marL="0" indent="0">
                  <a:buNone/>
                </a:pPr>
                <a:r>
                  <a:rPr lang="ru-RU" sz="1400" dirty="0">
                    <a:latin typeface="Times New Roman" panose="02020603050405020304" pitchFamily="18" charset="0"/>
                    <a:cs typeface="Times New Roman" panose="02020603050405020304" pitchFamily="18" charset="0"/>
                  </a:rPr>
                  <a:t>4.1. Учёт всего многообразия энергоносителей скалярной Θ</a:t>
                </a:r>
                <a:r>
                  <a:rPr lang="en-US" sz="1400" i="1" baseline="-25000" dirty="0">
                    <a:latin typeface="Times New Roman" panose="02020603050405020304" pitchFamily="18" charset="0"/>
                    <a:cs typeface="Times New Roman" panose="02020603050405020304" pitchFamily="18" charset="0"/>
                  </a:rPr>
                  <a:t>i </a:t>
                </a:r>
                <a:r>
                  <a:rPr lang="en-US" sz="1400" i="1" dirty="0">
                    <a:latin typeface="Times New Roman" panose="02020603050405020304" pitchFamily="18" charset="0"/>
                    <a:cs typeface="Times New Roman" panose="02020603050405020304" pitchFamily="18" charset="0"/>
                  </a:rPr>
                  <a:t>= M, S, N</a:t>
                </a:r>
                <a:r>
                  <a:rPr lang="en-US" sz="1400" i="1" baseline="-25000" dirty="0">
                    <a:latin typeface="Times New Roman" panose="02020603050405020304" pitchFamily="18" charset="0"/>
                    <a:cs typeface="Times New Roman" panose="02020603050405020304" pitchFamily="18" charset="0"/>
                  </a:rPr>
                  <a:t>k</a:t>
                </a:r>
                <a:r>
                  <a:rPr lang="ru-RU" sz="1400" dirty="0">
                    <a:latin typeface="Times New Roman" panose="02020603050405020304" pitchFamily="18" charset="0"/>
                    <a:cs typeface="Times New Roman" panose="02020603050405020304" pitchFamily="18" charset="0"/>
                  </a:rPr>
                  <a:t> и векторной природы (</a:t>
                </a:r>
                <a:r>
                  <a:rPr lang="ru-RU" sz="1400" b="1" dirty="0">
                    <a:latin typeface="Times New Roman" panose="02020603050405020304" pitchFamily="18" charset="0"/>
                    <a:cs typeface="Times New Roman" panose="02020603050405020304" pitchFamily="18" charset="0"/>
                  </a:rPr>
                  <a:t>Θ</a:t>
                </a:r>
                <a:r>
                  <a:rPr lang="en-US" sz="1400" i="1" baseline="-25000" dirty="0">
                    <a:latin typeface="Times New Roman" panose="02020603050405020304" pitchFamily="18" charset="0"/>
                    <a:cs typeface="Times New Roman" panose="02020603050405020304" pitchFamily="18" charset="0"/>
                  </a:rPr>
                  <a:t>i </a:t>
                </a:r>
                <a:r>
                  <a:rPr lang="ru-RU" sz="1400" i="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Р,</a:t>
                </a:r>
                <a:r>
                  <a:rPr lang="en-US" sz="1400" b="1" dirty="0">
                    <a:latin typeface="Times New Roman" panose="02020603050405020304" pitchFamily="18" charset="0"/>
                    <a:cs typeface="Times New Roman" panose="02020603050405020304" pitchFamily="18" charset="0"/>
                  </a:rPr>
                  <a:t> L </a:t>
                </a:r>
                <a:r>
                  <a:rPr lang="ru-RU" sz="1400" dirty="0">
                    <a:latin typeface="Times New Roman" panose="02020603050405020304" pitchFamily="18" charset="0"/>
                    <a:cs typeface="Times New Roman" panose="02020603050405020304" pitchFamily="18" charset="0"/>
                  </a:rPr>
                  <a:t>) и неоднородности их полей путём введения параметров пространственной неоднородности </a:t>
                </a:r>
                <a:r>
                  <a:rPr lang="ru-RU" sz="1400" dirty="0">
                    <a:latin typeface="Cambria Math" panose="02040503050406030204" pitchFamily="18" charset="0"/>
                    <a:ea typeface="Cambria Math" panose="020405030504060302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r</a:t>
                </a:r>
                <a:r>
                  <a:rPr lang="en-US" sz="1400" i="1" baseline="-25000" dirty="0">
                    <a:latin typeface="Times New Roman" panose="02020603050405020304" pitchFamily="18" charset="0"/>
                    <a:cs typeface="Times New Roman" panose="02020603050405020304" pitchFamily="18" charset="0"/>
                  </a:rPr>
                  <a:t>i</a:t>
                </a:r>
                <a:r>
                  <a:rPr lang="ru-RU" sz="1400" i="1" baseline="-250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a:t>
                </a:r>
                <a:r>
                  <a:rPr lang="en-US" sz="1400" b="1" dirty="0">
                    <a:latin typeface="Cambria Math" panose="02040503050406030204" pitchFamily="18" charset="0"/>
                    <a:ea typeface="Cambria Math" panose="02040503050406030204" pitchFamily="18" charset="0"/>
                    <a:cs typeface="Times New Roman" panose="02020603050405020304" pitchFamily="18" charset="0"/>
                  </a:rPr>
                  <a:t> r</a:t>
                </a:r>
                <a:r>
                  <a:rPr lang="en-US" sz="1400" i="1" baseline="-25000" dirty="0">
                    <a:latin typeface="Times New Roman" panose="02020603050405020304" pitchFamily="18" charset="0"/>
                    <a:cs typeface="Times New Roman" panose="02020603050405020304" pitchFamily="18" charset="0"/>
                  </a:rPr>
                  <a:t>i</a:t>
                </a:r>
                <a:r>
                  <a:rPr lang="en-US" sz="1400" i="1" dirty="0">
                    <a:latin typeface="Times New Roman" panose="02020603050405020304" pitchFamily="18" charset="0"/>
                    <a:cs typeface="Times New Roman" panose="02020603050405020304" pitchFamily="18" charset="0"/>
                  </a:rPr>
                  <a:t>"</a:t>
                </a:r>
                <a:r>
                  <a:rPr lang="ru-RU" sz="1400" i="1" baseline="-25000" dirty="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 </a:t>
                </a:r>
                <a:r>
                  <a:rPr lang="en-US" sz="1400" b="1" dirty="0">
                    <a:latin typeface="Cambria Math" panose="02040503050406030204" pitchFamily="18" charset="0"/>
                    <a:ea typeface="Cambria Math" panose="02040503050406030204" pitchFamily="18" charset="0"/>
                    <a:cs typeface="Times New Roman" panose="02020603050405020304" pitchFamily="18" charset="0"/>
                  </a:rPr>
                  <a:t>r</a:t>
                </a:r>
                <a:r>
                  <a:rPr lang="en-US" sz="1400" i="1" baseline="-25000" dirty="0">
                    <a:latin typeface="Times New Roman" panose="02020603050405020304" pitchFamily="18" charset="0"/>
                    <a:cs typeface="Times New Roman" panose="02020603050405020304" pitchFamily="18" charset="0"/>
                  </a:rPr>
                  <a:t>i</a:t>
                </a:r>
                <a:r>
                  <a:rPr lang="en-US" sz="1400" i="1"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(Рис.)</a:t>
                </a:r>
              </a:p>
              <a:p>
                <a:pPr marL="0" indent="0">
                  <a:buNone/>
                </a:pPr>
                <a:r>
                  <a:rPr lang="ru-RU" sz="1400" dirty="0">
                    <a:latin typeface="Times New Roman" panose="02020603050405020304" pitchFamily="18" charset="0"/>
                    <a:cs typeface="Times New Roman" panose="02020603050405020304" pitchFamily="18" charset="0"/>
                  </a:rPr>
                  <a:t>4.2. Учёт вращательных степеней свободы </a:t>
                </a:r>
                <a:r>
                  <a:rPr lang="ru-RU" sz="1400" i="1" dirty="0">
                    <a:latin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d</a:t>
                </a:r>
                <a:r>
                  <a:rPr lang="en-US" sz="1400" b="1" dirty="0">
                    <a:latin typeface="Times New Roman" panose="02020603050405020304" pitchFamily="18" charset="0"/>
                    <a:cs typeface="Times New Roman" panose="02020603050405020304" pitchFamily="18" charset="0"/>
                  </a:rPr>
                  <a:t>r</a:t>
                </a:r>
                <a:r>
                  <a:rPr lang="en-US" sz="1400" i="1" dirty="0">
                    <a:latin typeface="Times New Roman" panose="02020603050405020304" pitchFamily="18" charset="0"/>
                    <a:cs typeface="Times New Roman" panose="02020603050405020304" pitchFamily="18" charset="0"/>
                  </a:rPr>
                  <a:t>/dt = </a:t>
                </a:r>
                <a:r>
                  <a:rPr lang="en-US" sz="1400" b="1" dirty="0">
                    <a:latin typeface="Times New Roman" panose="02020603050405020304" pitchFamily="18" charset="0"/>
                    <a:cs typeface="Times New Roman" panose="02020603050405020304" pitchFamily="18" charset="0"/>
                  </a:rPr>
                  <a:t>w</a:t>
                </a:r>
                <a:r>
                  <a:rPr lang="en-US" sz="1400" i="1" dirty="0">
                    <a:latin typeface="Times New Roman" panose="02020603050405020304" pitchFamily="18" charset="0"/>
                    <a:cs typeface="Times New Roman" panose="02020603050405020304" pitchFamily="18" charset="0"/>
                  </a:rPr>
                  <a:t> + </a:t>
                </a:r>
                <a:r>
                  <a:rPr lang="en-US" sz="1400" b="1" dirty="0">
                    <a:latin typeface="Times New Roman" panose="02020603050405020304" pitchFamily="18" charset="0"/>
                    <a:cs typeface="Times New Roman" panose="02020603050405020304" pitchFamily="18" charset="0"/>
                  </a:rPr>
                  <a:t>R</a:t>
                </a:r>
                <a:r>
                  <a:rPr lang="en-US" sz="1200" dirty="0">
                    <a:latin typeface="Cambria Math" panose="02040503050406030204" pitchFamily="18" charset="0"/>
                    <a:ea typeface="Cambria Math" panose="02040503050406030204" pitchFamily="18" charset="0"/>
                    <a:cs typeface="Times New Roman" panose="02020603050405020304" pitchFamily="18" charset="0"/>
                  </a:rPr>
                  <a:t>×</a:t>
                </a:r>
                <a:r>
                  <a:rPr lang="el-GR" sz="1400" b="1" dirty="0">
                    <a:latin typeface="Cambria Math" panose="02040503050406030204" pitchFamily="18" charset="0"/>
                    <a:ea typeface="Cambria Math" panose="02040503050406030204" pitchFamily="18" charset="0"/>
                    <a:cs typeface="Times New Roman" panose="02020603050405020304" pitchFamily="18" charset="0"/>
                  </a:rPr>
                  <a:t>ω</a:t>
                </a:r>
                <a:r>
                  <a:rPr lang="ru-RU" sz="1400" dirty="0">
                    <a:latin typeface="Cambria Math" panose="02040503050406030204" pitchFamily="18" charset="0"/>
                    <a:ea typeface="Cambria Math" panose="020405030504060302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и сущ.-я </a:t>
                </a:r>
                <a:r>
                  <a:rPr lang="ru-RU" sz="1400" dirty="0" err="1">
                    <a:latin typeface="Times New Roman" panose="02020603050405020304" pitchFamily="18" charset="0"/>
                    <a:cs typeface="Times New Roman" panose="02020603050405020304" pitchFamily="18" charset="0"/>
                  </a:rPr>
                  <a:t>непотенциальных</a:t>
                </a:r>
                <a:r>
                  <a:rPr lang="ru-RU" sz="1400" dirty="0">
                    <a:latin typeface="Times New Roman" panose="02020603050405020304" pitchFamily="18" charset="0"/>
                    <a:cs typeface="Times New Roman" panose="02020603050405020304" pitchFamily="18" charset="0"/>
                  </a:rPr>
                  <a:t> полей крутящих моментов </a:t>
                </a:r>
                <a:r>
                  <a:rPr lang="ru-RU" sz="1400" b="1" dirty="0">
                    <a:latin typeface="Times New Roman" panose="02020603050405020304" pitchFamily="18" charset="0"/>
                    <a:cs typeface="Times New Roman" panose="02020603050405020304" pitchFamily="18" charset="0"/>
                  </a:rPr>
                  <a:t>М</a:t>
                </a:r>
                <a:r>
                  <a:rPr lang="en-US" sz="1400" i="1" baseline="-25000" dirty="0">
                    <a:latin typeface="Times New Roman" panose="02020603050405020304" pitchFamily="18" charset="0"/>
                    <a:cs typeface="Times New Roman" panose="02020603050405020304" pitchFamily="18" charset="0"/>
                  </a:rPr>
                  <a:t>i</a:t>
                </a:r>
                <a:r>
                  <a:rPr lang="ru-RU" sz="1400" i="1" baseline="-25000" dirty="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F</a:t>
                </a:r>
                <a:r>
                  <a:rPr lang="en-US" sz="1400" i="1" baseline="-25000" dirty="0">
                    <a:latin typeface="Times New Roman" panose="02020603050405020304" pitchFamily="18" charset="0"/>
                    <a:cs typeface="Times New Roman" panose="02020603050405020304" pitchFamily="18" charset="0"/>
                  </a:rPr>
                  <a:t>i</a:t>
                </a:r>
                <a:r>
                  <a:rPr lang="ru-RU" sz="1400" i="1" baseline="-25000" dirty="0">
                    <a:latin typeface="Times New Roman" panose="020206030504050203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R</a:t>
                </a:r>
                <a:r>
                  <a:rPr lang="ru-RU" sz="1400" dirty="0">
                    <a:latin typeface="Times New Roman" panose="02020603050405020304" pitchFamily="18" charset="0"/>
                    <a:cs typeface="Times New Roman" panose="02020603050405020304" pitchFamily="18" charset="0"/>
                  </a:rPr>
                  <a:t>; </a:t>
                </a:r>
              </a:p>
              <a:p>
                <a:pPr marL="0" indent="0">
                  <a:buNone/>
                </a:pPr>
                <a:r>
                  <a:rPr lang="ru-RU" sz="1400" dirty="0">
                    <a:latin typeface="Times New Roman" panose="02020603050405020304" pitchFamily="18" charset="0"/>
                    <a:cs typeface="Times New Roman" panose="02020603050405020304" pitchFamily="18" charset="0"/>
                  </a:rPr>
                  <a:t>4.3. Учёт энергии колебаний со ср. скор. </a:t>
                </a:r>
                <a14:m>
                  <m:oMath xmlns:m="http://schemas.openxmlformats.org/officeDocument/2006/math">
                    <m:acc>
                      <m:accPr>
                        <m:chr m:val="̅"/>
                        <m:ctrlPr>
                          <a:rPr lang="ru-RU" sz="1400" i="1">
                            <a:latin typeface="Cambria Math" panose="02040503050406030204" pitchFamily="18" charset="0"/>
                          </a:rPr>
                        </m:ctrlPr>
                      </m:accPr>
                      <m:e>
                        <m:r>
                          <a:rPr lang="ru-RU" sz="1400" i="1">
                            <a:latin typeface="Cambria Math" panose="02040503050406030204" pitchFamily="18" charset="0"/>
                          </a:rPr>
                          <m:t>𝜐</m:t>
                        </m:r>
                      </m:e>
                    </m:acc>
                  </m:oMath>
                </a14:m>
                <a:r>
                  <a:rPr lang="ru-RU" sz="1400" dirty="0">
                    <a:latin typeface="Times New Roman" panose="02020603050405020304" pitchFamily="18" charset="0"/>
                    <a:cs typeface="Times New Roman" panose="02020603050405020304" pitchFamily="18" charset="0"/>
                  </a:rPr>
                  <a:t> = </a:t>
                </a:r>
                <a:r>
                  <a:rPr lang="en-US" sz="1400" dirty="0">
                    <a:latin typeface="Times New Roman" panose="02020603050405020304" pitchFamily="18" charset="0"/>
                    <a:cs typeface="Times New Roman" panose="02020603050405020304" pitchFamily="18" charset="0"/>
                  </a:rPr>
                  <a:t>2</a:t>
                </a:r>
                <a:r>
                  <a:rPr lang="ru-RU" sz="1400" dirty="0">
                    <a:latin typeface="Cambria Math" panose="02040503050406030204" pitchFamily="18" charset="0"/>
                    <a:ea typeface="Cambria Math" panose="020405030504060302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r</a:t>
                </a:r>
                <a:r>
                  <a:rPr lang="en-US" sz="1400" i="1" baseline="-25000" dirty="0">
                    <a:latin typeface="Times New Roman" panose="02020603050405020304" pitchFamily="18" charset="0"/>
                    <a:cs typeface="Times New Roman" panose="02020603050405020304" pitchFamily="18" charset="0"/>
                  </a:rPr>
                  <a:t>i</a:t>
                </a:r>
                <a:r>
                  <a:rPr lang="ru-RU" sz="1400" i="1" baseline="-250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a:t>
                </a:r>
                <a:r>
                  <a:rPr lang="el-GR" sz="1400" i="1" dirty="0">
                    <a:latin typeface="Times New Roman" panose="02020603050405020304" pitchFamily="18" charset="0"/>
                    <a:cs typeface="Times New Roman" panose="02020603050405020304" pitchFamily="18" charset="0"/>
                  </a:rPr>
                  <a:t>ν</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a:t>
                </a:r>
                <a:r>
                  <a:rPr lang="en-US" sz="1400" i="1" dirty="0">
                    <a:latin typeface="Times New Roman" panose="02020603050405020304" pitchFamily="18" charset="0"/>
                    <a:cs typeface="Times New Roman" panose="02020603050405020304" pitchFamily="18" charset="0"/>
                  </a:rPr>
                  <a:t>A</a:t>
                </a:r>
                <a:r>
                  <a:rPr lang="el-GR" sz="1400" i="1" baseline="-25000" dirty="0">
                    <a:latin typeface="Times New Roman" panose="02020603050405020304" pitchFamily="18" charset="0"/>
                    <a:cs typeface="Times New Roman" panose="02020603050405020304" pitchFamily="18" charset="0"/>
                  </a:rPr>
                  <a:t>ν</a:t>
                </a:r>
                <a:r>
                  <a:rPr lang="en-US" sz="1400" i="1" dirty="0">
                    <a:latin typeface="Times New Roman" panose="02020603050405020304" pitchFamily="18" charset="0"/>
                    <a:cs typeface="Times New Roman" panose="02020603050405020304" pitchFamily="18" charset="0"/>
                  </a:rPr>
                  <a:t>/</a:t>
                </a:r>
                <a:r>
                  <a:rPr lang="el-GR" sz="1400" i="1" dirty="0">
                    <a:latin typeface="Times New Roman" panose="02020603050405020304" pitchFamily="18" charset="0"/>
                    <a:cs typeface="Times New Roman" panose="02020603050405020304" pitchFamily="18" charset="0"/>
                  </a:rPr>
                  <a:t>ν</a:t>
                </a:r>
                <a:r>
                  <a:rPr lang="en-US" sz="1400" i="1" dirty="0">
                    <a:latin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cs typeface="Times New Roman" panose="02020603050405020304" pitchFamily="18" charset="0"/>
                  </a:rPr>
                  <a:t>λ</a:t>
                </a:r>
                <a:r>
                  <a:rPr lang="el-GR" sz="1400" i="1" dirty="0">
                    <a:latin typeface="Times New Roman" panose="02020603050405020304" pitchFamily="18" charset="0"/>
                    <a:cs typeface="Times New Roman" panose="02020603050405020304" pitchFamily="18" charset="0"/>
                  </a:rPr>
                  <a:t>ν</a:t>
                </a:r>
                <a:r>
                  <a:rPr lang="ru-RU" sz="1400" dirty="0">
                    <a:latin typeface="Times New Roman" panose="02020603050405020304" pitchFamily="18" charset="0"/>
                    <a:cs typeface="Times New Roman" panose="02020603050405020304" pitchFamily="18" charset="0"/>
                  </a:rPr>
                  <a:t>; как разно-</a:t>
                </a:r>
                <a:r>
                  <a:rPr lang="ru-RU" sz="1400" dirty="0" err="1">
                    <a:latin typeface="Times New Roman" panose="02020603050405020304" pitchFamily="18" charset="0"/>
                    <a:cs typeface="Times New Roman" panose="02020603050405020304" pitchFamily="18" charset="0"/>
                  </a:rPr>
                  <a:t>видности</a:t>
                </a:r>
                <a:r>
                  <a:rPr lang="ru-RU" sz="1400" dirty="0">
                    <a:latin typeface="Times New Roman" panose="02020603050405020304" pitchFamily="18" charset="0"/>
                    <a:cs typeface="Times New Roman" panose="02020603050405020304" pitchFamily="18" charset="0"/>
                  </a:rPr>
                  <a:t> кинетической энергии с плотностью ρ</a:t>
                </a:r>
                <a:r>
                  <a:rPr lang="ru-RU" sz="1400" i="1" baseline="30000" dirty="0">
                    <a:latin typeface="Times New Roman" panose="02020603050405020304" pitchFamily="18" charset="0"/>
                    <a:cs typeface="Times New Roman" panose="02020603050405020304" pitchFamily="18" charset="0"/>
                  </a:rPr>
                  <a:t>кол</a:t>
                </a:r>
                <a:r>
                  <a:rPr lang="en-US" sz="1400" i="1" baseline="-250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ρ</a:t>
                </a:r>
                <a14:m>
                  <m:oMath xmlns:m="http://schemas.openxmlformats.org/officeDocument/2006/math">
                    <m:acc>
                      <m:accPr>
                        <m:chr m:val="̅"/>
                        <m:ctrlPr>
                          <a:rPr lang="ru-RU" sz="1400" i="1">
                            <a:latin typeface="Cambria Math" panose="02040503050406030204" pitchFamily="18" charset="0"/>
                          </a:rPr>
                        </m:ctrlPr>
                      </m:accPr>
                      <m:e>
                        <m:r>
                          <a:rPr lang="ru-RU" sz="1400" i="1">
                            <a:latin typeface="Cambria Math" panose="02040503050406030204" pitchFamily="18" charset="0"/>
                          </a:rPr>
                          <m:t>𝜐</m:t>
                        </m:r>
                      </m:e>
                    </m:acc>
                  </m:oMath>
                </a14:m>
                <a:r>
                  <a:rPr lang="en-US" sz="1400" baseline="30000" dirty="0">
                    <a:latin typeface="Times New Roman" panose="02020603050405020304" pitchFamily="18" charset="0"/>
                    <a:cs typeface="Times New Roman" panose="02020603050405020304" pitchFamily="18" charset="0"/>
                  </a:rPr>
                  <a:t>2</a:t>
                </a:r>
                <a:r>
                  <a:rPr lang="en-US" sz="1400" i="1"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2</a:t>
                </a:r>
                <a:r>
                  <a:rPr lang="en-US" sz="1400" i="1" dirty="0">
                    <a:latin typeface="Times New Roman" panose="02020603050405020304" pitchFamily="18" charset="0"/>
                    <a:cs typeface="Times New Roman" panose="02020603050405020304" pitchFamily="18" charset="0"/>
                  </a:rPr>
                  <a:t> = </a:t>
                </a:r>
                <a:r>
                  <a:rPr lang="ru-RU" sz="1400" dirty="0">
                    <a:latin typeface="Times New Roman" panose="02020603050405020304" pitchFamily="18" charset="0"/>
                    <a:cs typeface="Times New Roman" panose="02020603050405020304" pitchFamily="18" charset="0"/>
                  </a:rPr>
                  <a:t>ρ</a:t>
                </a:r>
                <a:r>
                  <a:rPr lang="en-US" sz="1400" i="1" dirty="0">
                    <a:latin typeface="Times New Roman" panose="02020603050405020304" pitchFamily="18" charset="0"/>
                    <a:cs typeface="Times New Roman" panose="02020603050405020304" pitchFamily="18" charset="0"/>
                  </a:rPr>
                  <a:t>A</a:t>
                </a:r>
                <a:r>
                  <a:rPr lang="en-US" sz="1400" i="1" baseline="30000" dirty="0">
                    <a:latin typeface="Times New Roman" panose="02020603050405020304" pitchFamily="18" charset="0"/>
                    <a:cs typeface="Times New Roman" panose="02020603050405020304" pitchFamily="18" charset="0"/>
                  </a:rPr>
                  <a:t>2</a:t>
                </a:r>
                <a:r>
                  <a:rPr lang="el-GR" sz="1400" i="1" dirty="0">
                    <a:latin typeface="Times New Roman" panose="02020603050405020304" pitchFamily="18" charset="0"/>
                    <a:cs typeface="Times New Roman" panose="02020603050405020304" pitchFamily="18" charset="0"/>
                  </a:rPr>
                  <a:t>ν</a:t>
                </a:r>
                <a:r>
                  <a:rPr lang="en-US" sz="1400" i="1" baseline="30000" dirty="0">
                    <a:latin typeface="Times New Roman" panose="02020603050405020304" pitchFamily="18" charset="0"/>
                    <a:cs typeface="Times New Roman" panose="02020603050405020304" pitchFamily="18" charset="0"/>
                  </a:rPr>
                  <a:t>2</a:t>
                </a:r>
                <a:r>
                  <a:rPr lang="en-US" sz="1400" i="1"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2</a:t>
                </a:r>
                <a:r>
                  <a:rPr lang="ru-RU" sz="1400" dirty="0">
                    <a:latin typeface="Times New Roman" panose="02020603050405020304" pitchFamily="18" charset="0"/>
                    <a:cs typeface="Times New Roman" panose="02020603050405020304" pitchFamily="18" charset="0"/>
                  </a:rPr>
                  <a:t> </a:t>
                </a:r>
              </a:p>
              <a:p>
                <a:pPr marL="0" indent="0">
                  <a:buNone/>
                </a:pPr>
                <a:r>
                  <a:rPr lang="ru-RU" sz="1400" dirty="0">
                    <a:latin typeface="Times New Roman" panose="02020603050405020304" pitchFamily="18" charset="0"/>
                    <a:cs typeface="Times New Roman" panose="02020603050405020304" pitchFamily="18" charset="0"/>
                  </a:rPr>
                  <a:t>4.4. Обобщение понятия энергии как наиболее общей функции состояния системы </a:t>
                </a:r>
                <a:r>
                  <a:rPr lang="en-US" sz="1400" i="1" dirty="0">
                    <a:latin typeface="Times New Roman" panose="02020603050405020304" pitchFamily="18" charset="0"/>
                    <a:cs typeface="Times New Roman" panose="02020603050405020304" pitchFamily="18" charset="0"/>
                  </a:rPr>
                  <a:t>U</a:t>
                </a:r>
                <a:r>
                  <a:rPr lang="ru-RU" sz="1400" i="1"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 U</a:t>
                </a:r>
                <a:r>
                  <a:rPr lang="ru-RU" sz="1400" dirty="0">
                    <a:latin typeface="Times New Roman" panose="02020603050405020304" pitchFamily="18" charset="0"/>
                    <a:cs typeface="Times New Roman" panose="02020603050405020304" pitchFamily="18" charset="0"/>
                  </a:rPr>
                  <a:t>(Θ</a:t>
                </a:r>
                <a:r>
                  <a:rPr lang="en-US" sz="1400" i="1" baseline="-25000" dirty="0">
                    <a:latin typeface="Times New Roman" panose="02020603050405020304" pitchFamily="18" charset="0"/>
                    <a:cs typeface="Times New Roman" panose="02020603050405020304" pitchFamily="18" charset="0"/>
                  </a:rPr>
                  <a:t>i</a:t>
                </a:r>
                <a:r>
                  <a:rPr lang="ru-RU" sz="1400" i="1" dirty="0">
                    <a:latin typeface="Times New Roman" panose="02020603050405020304" pitchFamily="18" charset="0"/>
                    <a:cs typeface="Times New Roman" panose="02020603050405020304" pitchFamily="18" charset="0"/>
                  </a:rPr>
                  <a:t>,</a:t>
                </a:r>
                <a:r>
                  <a:rPr lang="ru-RU"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r</a:t>
                </a:r>
                <a:r>
                  <a:rPr lang="en-US" sz="1400" i="1" baseline="-25000" dirty="0">
                    <a:latin typeface="Times New Roman" panose="02020603050405020304" pitchFamily="18" charset="0"/>
                    <a:cs typeface="Times New Roman" panose="02020603050405020304" pitchFamily="18" charset="0"/>
                  </a:rPr>
                  <a:t>i</a:t>
                </a:r>
                <a:r>
                  <a:rPr lang="ru-RU" sz="1400" i="1" dirty="0">
                    <a:latin typeface="Times New Roman" panose="02020603050405020304" pitchFamily="18" charset="0"/>
                    <a:cs typeface="Times New Roman" panose="02020603050405020304" pitchFamily="18" charset="0"/>
                  </a:rPr>
                  <a:t>,</a:t>
                </a:r>
                <a:r>
                  <a:rPr lang="el-GR" sz="1400" b="1" dirty="0">
                    <a:latin typeface="Times New Roman" panose="02020603050405020304" pitchFamily="18" charset="0"/>
                    <a:cs typeface="Times New Roman" panose="02020603050405020304" pitchFamily="18" charset="0"/>
                  </a:rPr>
                  <a:t> φ</a:t>
                </a:r>
                <a:r>
                  <a:rPr lang="en-US" sz="1400" i="1" baseline="-25000" dirty="0">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 и док-во равенства числа её аргументов числу независимых процессов. </a:t>
                </a:r>
                <a:endParaRPr lang="ru-RU" sz="1400" b="1" dirty="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4.5. Вывод основного уравнения энергодинамики, учит. все формы энергии</a:t>
                </a:r>
                <a:endParaRPr lang="ru-RU" sz="1400" i="1" dirty="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dU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cs typeface="Times New Roman" panose="02020603050405020304" pitchFamily="18" charset="0"/>
                  </a:rPr>
                  <a:t>Σ</a:t>
                </a:r>
                <a:r>
                  <a:rPr lang="en-US" sz="1400" i="1" baseline="-25000" dirty="0">
                    <a:latin typeface="Times New Roman" panose="02020603050405020304" pitchFamily="18" charset="0"/>
                    <a:cs typeface="Times New Roman" panose="02020603050405020304" pitchFamily="18" charset="0"/>
                  </a:rPr>
                  <a:t>i</a:t>
                </a:r>
                <a:r>
                  <a:rPr lang="el-GR" sz="1400" dirty="0">
                    <a:latin typeface="Times New Roman" panose="02020603050405020304" pitchFamily="18" charset="0"/>
                    <a:cs typeface="Times New Roman" panose="02020603050405020304" pitchFamily="18" charset="0"/>
                  </a:rPr>
                  <a:t>ψ</a:t>
                </a:r>
                <a:r>
                  <a:rPr lang="en-US" sz="1400" i="1" baseline="-25000" dirty="0">
                    <a:latin typeface="Times New Roman" panose="02020603050405020304" pitchFamily="18" charset="0"/>
                    <a:cs typeface="Times New Roman" panose="02020603050405020304" pitchFamily="18" charset="0"/>
                  </a:rPr>
                  <a:t>i </a:t>
                </a:r>
                <a:r>
                  <a:rPr lang="en-US" sz="1400" i="1" dirty="0">
                    <a:latin typeface="Times New Roman" panose="02020603050405020304" pitchFamily="18" charset="0"/>
                    <a:cs typeface="Times New Roman" panose="02020603050405020304" pitchFamily="18" charset="0"/>
                  </a:rPr>
                  <a:t>d</a:t>
                </a:r>
                <a:r>
                  <a:rPr lang="el-GR" sz="1400" dirty="0">
                    <a:latin typeface="Times New Roman" panose="02020603050405020304" pitchFamily="18" charset="0"/>
                    <a:cs typeface="Times New Roman" panose="02020603050405020304" pitchFamily="18" charset="0"/>
                  </a:rPr>
                  <a:t>Θ</a:t>
                </a:r>
                <a:r>
                  <a:rPr lang="en-US" sz="1400" i="1" baseline="-25000" dirty="0">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cs typeface="Times New Roman" panose="02020603050405020304" pitchFamily="18" charset="0"/>
                  </a:rPr>
                  <a:t> Σ</a:t>
                </a:r>
                <a:r>
                  <a:rPr lang="en-US" sz="1400" i="1" baseline="-25000" dirty="0">
                    <a:latin typeface="Times New Roman" panose="02020603050405020304" pitchFamily="18" charset="0"/>
                    <a:cs typeface="Times New Roman" panose="02020603050405020304" pitchFamily="18" charset="0"/>
                  </a:rPr>
                  <a:t>i</a:t>
                </a:r>
                <a:r>
                  <a:rPr lang="en-US" sz="1400" b="1" dirty="0">
                    <a:latin typeface="Times New Roman" panose="02020603050405020304" pitchFamily="18" charset="0"/>
                    <a:cs typeface="Times New Roman" panose="02020603050405020304" pitchFamily="18" charset="0"/>
                  </a:rPr>
                  <a:t>F</a:t>
                </a:r>
                <a:r>
                  <a:rPr lang="en-US" sz="1400" i="1" baseline="-25000" dirty="0">
                    <a:latin typeface="Times New Roman" panose="02020603050405020304" pitchFamily="18" charset="0"/>
                    <a:cs typeface="Times New Roman" panose="02020603050405020304" pitchFamily="18" charset="0"/>
                  </a:rPr>
                  <a:t>i</a:t>
                </a:r>
                <a:r>
                  <a:rPr lang="en-US" sz="1400" b="1" dirty="0">
                    <a:latin typeface="Times New Roman" panose="02020603050405020304" pitchFamily="18" charset="0"/>
                    <a:cs typeface="Times New Roman" panose="02020603050405020304" pitchFamily="18" charset="0"/>
                  </a:rPr>
                  <a:t>ꞏ</a:t>
                </a:r>
                <a:r>
                  <a:rPr lang="en-US" sz="1400" i="1" dirty="0">
                    <a:latin typeface="Times New Roman" panose="02020603050405020304" pitchFamily="18" charset="0"/>
                    <a:cs typeface="Times New Roman" panose="02020603050405020304" pitchFamily="18" charset="0"/>
                  </a:rPr>
                  <a:t>d</a:t>
                </a:r>
                <a:r>
                  <a:rPr lang="en-US" sz="1400" b="1" dirty="0">
                    <a:latin typeface="Times New Roman" panose="02020603050405020304" pitchFamily="18" charset="0"/>
                    <a:cs typeface="Times New Roman" panose="02020603050405020304" pitchFamily="18" charset="0"/>
                  </a:rPr>
                  <a:t>r</a:t>
                </a:r>
                <a:r>
                  <a:rPr lang="en-US" sz="1400" i="1" baseline="-25000" dirty="0">
                    <a:latin typeface="Times New Roman" panose="02020603050405020304" pitchFamily="18" charset="0"/>
                    <a:cs typeface="Times New Roman" panose="02020603050405020304" pitchFamily="18" charset="0"/>
                  </a:rPr>
                  <a:t>i</a:t>
                </a:r>
                <a:r>
                  <a:rPr lang="en-US" sz="1400" b="1" dirty="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cs typeface="Times New Roman" panose="02020603050405020304" pitchFamily="18" charset="0"/>
                  </a:rPr>
                  <a:t>Σ</a:t>
                </a:r>
                <a:r>
                  <a:rPr lang="en-US" sz="1400" i="1" baseline="-25000" dirty="0">
                    <a:latin typeface="Times New Roman" panose="02020603050405020304" pitchFamily="18" charset="0"/>
                    <a:cs typeface="Times New Roman" panose="02020603050405020304" pitchFamily="18" charset="0"/>
                  </a:rPr>
                  <a:t>i</a:t>
                </a:r>
                <a:r>
                  <a:rPr lang="en-US" sz="1400" b="1" dirty="0">
                    <a:latin typeface="Times New Roman" panose="02020603050405020304" pitchFamily="18" charset="0"/>
                    <a:cs typeface="Times New Roman" panose="02020603050405020304" pitchFamily="18" charset="0"/>
                  </a:rPr>
                  <a:t>M</a:t>
                </a:r>
                <a:r>
                  <a:rPr lang="en-US" sz="1400" i="1" baseline="-25000" dirty="0">
                    <a:latin typeface="Times New Roman" panose="02020603050405020304" pitchFamily="18" charset="0"/>
                    <a:cs typeface="Times New Roman" panose="02020603050405020304" pitchFamily="18" charset="0"/>
                  </a:rPr>
                  <a:t>i</a:t>
                </a:r>
                <a:r>
                  <a:rPr lang="en-US" sz="1400" b="1" dirty="0">
                    <a:latin typeface="Times New Roman" panose="02020603050405020304" pitchFamily="18" charset="0"/>
                    <a:cs typeface="Times New Roman" panose="02020603050405020304" pitchFamily="18" charset="0"/>
                  </a:rPr>
                  <a:t>ꞏ</a:t>
                </a:r>
                <a:r>
                  <a:rPr lang="en-US" sz="1400" i="1" dirty="0">
                    <a:latin typeface="Times New Roman" panose="02020603050405020304" pitchFamily="18" charset="0"/>
                    <a:cs typeface="Times New Roman" panose="02020603050405020304" pitchFamily="18" charset="0"/>
                  </a:rPr>
                  <a:t>d</a:t>
                </a:r>
                <a:r>
                  <a:rPr lang="el-GR" sz="1400" b="1" dirty="0">
                    <a:latin typeface="Times New Roman" panose="02020603050405020304" pitchFamily="18" charset="0"/>
                    <a:cs typeface="Times New Roman" panose="02020603050405020304" pitchFamily="18" charset="0"/>
                  </a:rPr>
                  <a:t>φ</a:t>
                </a:r>
                <a:r>
                  <a:rPr lang="en-US" sz="1400" i="1" baseline="-25000" dirty="0">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i</a:t>
                </a:r>
                <a:r>
                  <a:rPr lang="ru-RU" sz="1400"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1,2</a:t>
                </a:r>
                <a:r>
                  <a:rPr lang="ru-RU" sz="1400" i="1" dirty="0">
                    <a:latin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n</a:t>
                </a:r>
                <a:r>
                  <a:rPr lang="ru-RU" sz="1400" i="1"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где </a:t>
                </a:r>
                <a:r>
                  <a:rPr lang="el-GR" sz="1400" dirty="0">
                    <a:latin typeface="Times New Roman" panose="02020603050405020304" pitchFamily="18" charset="0"/>
                    <a:cs typeface="Times New Roman" panose="02020603050405020304" pitchFamily="18" charset="0"/>
                  </a:rPr>
                  <a:t>ψ</a:t>
                </a:r>
                <a:r>
                  <a:rPr lang="en-US" sz="1400" i="1" baseline="-25000" dirty="0">
                    <a:latin typeface="Times New Roman" panose="02020603050405020304" pitchFamily="18" charset="0"/>
                    <a:cs typeface="Times New Roman" panose="02020603050405020304" pitchFamily="18" charset="0"/>
                  </a:rPr>
                  <a:t>i</a:t>
                </a:r>
                <a:r>
                  <a:rPr lang="ru-RU" sz="1400" i="1" baseline="-250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Cambria Math" panose="020405030504060302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 </a:t>
                </a:r>
                <a:r>
                  <a:rPr lang="ru-RU" sz="1400" dirty="0">
                    <a:latin typeface="Cambria Math" panose="02040503050406030204" pitchFamily="18" charset="0"/>
                    <a:ea typeface="Cambria Math" panose="020405030504060302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U/</a:t>
                </a:r>
                <a:r>
                  <a:rPr lang="ru-RU" sz="1400" dirty="0">
                    <a:latin typeface="Cambria Math" panose="02040503050406030204" pitchFamily="18" charset="0"/>
                    <a:ea typeface="Cambria Math" panose="02040503050406030204" pitchFamily="18" charset="0"/>
                    <a:cs typeface="Times New Roman" panose="02020603050405020304" pitchFamily="18" charset="0"/>
                  </a:rPr>
                  <a:t>𝜕</a:t>
                </a:r>
                <a:r>
                  <a:rPr lang="el-GR" sz="1400" dirty="0">
                    <a:latin typeface="Times New Roman" panose="02020603050405020304" pitchFamily="18" charset="0"/>
                    <a:cs typeface="Times New Roman" panose="02020603050405020304" pitchFamily="18" charset="0"/>
                  </a:rPr>
                  <a:t>Θ</a:t>
                </a:r>
                <a:r>
                  <a:rPr lang="en-US" sz="1400" i="1" baseline="-25000" dirty="0">
                    <a:latin typeface="Times New Roman" panose="02020603050405020304" pitchFamily="18" charset="0"/>
                    <a:cs typeface="Times New Roman" panose="02020603050405020304" pitchFamily="18" charset="0"/>
                  </a:rPr>
                  <a:t>i</a:t>
                </a:r>
                <a:r>
                  <a:rPr lang="ru-RU" sz="1400" i="1" dirty="0">
                    <a:latin typeface="Times New Roman" panose="02020603050405020304" pitchFamily="18" charset="0"/>
                    <a:cs typeface="Times New Roman" panose="02020603050405020304" pitchFamily="18" charset="0"/>
                  </a:rPr>
                  <a:t>,</a:t>
                </a:r>
                <a:r>
                  <a:rPr lang="el-GR" sz="1400" dirty="0">
                    <a:latin typeface="Times New Roman" panose="02020603050405020304" pitchFamily="18" charset="0"/>
                    <a:cs typeface="Times New Roman" panose="02020603050405020304" pitchFamily="18" charset="0"/>
                  </a:rPr>
                  <a:t> </a:t>
                </a:r>
                <a:r>
                  <a:rPr lang="ru-RU" sz="1400" i="1" baseline="-25000" dirty="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скалярн</a:t>
                </a:r>
                <a:r>
                  <a:rPr lang="ru-RU" sz="1400"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и </a:t>
                </a:r>
                <a:r>
                  <a:rPr lang="ru-RU" sz="1400" dirty="0" err="1">
                    <a:latin typeface="Times New Roman" panose="02020603050405020304" pitchFamily="18" charset="0"/>
                    <a:cs typeface="Times New Roman" panose="02020603050405020304" pitchFamily="18" charset="0"/>
                  </a:rPr>
                  <a:t>векторн</a:t>
                </a:r>
                <a:r>
                  <a:rPr lang="ru-RU" sz="1400" dirty="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потенциалы</a:t>
                </a:r>
                <a:r>
                  <a:rPr lang="ru-RU" sz="1400" i="1"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i</a:t>
                </a:r>
                <a:r>
                  <a:rPr lang="ru-RU" sz="1400" i="1"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го</a:t>
                </a:r>
                <a:r>
                  <a:rPr lang="ru-RU" sz="1400"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энергоносителя </a:t>
                </a:r>
                <a:r>
                  <a:rPr lang="el-GR" sz="1400" dirty="0">
                    <a:latin typeface="Times New Roman" panose="02020603050405020304" pitchFamily="18" charset="0"/>
                    <a:cs typeface="Times New Roman" panose="02020603050405020304" pitchFamily="18" charset="0"/>
                  </a:rPr>
                  <a:t>Θ</a:t>
                </a:r>
                <a:r>
                  <a:rPr lang="en-US" sz="1400" i="1" baseline="-25000" dirty="0">
                    <a:latin typeface="Times New Roman" panose="02020603050405020304" pitchFamily="18" charset="0"/>
                    <a:cs typeface="Times New Roman" panose="02020603050405020304" pitchFamily="18" charset="0"/>
                  </a:rPr>
                  <a:t>i</a:t>
                </a:r>
                <a:r>
                  <a:rPr lang="ru-RU" sz="1400" i="1" baseline="-250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его </a:t>
                </a:r>
                <a:r>
                  <a:rPr lang="ru-RU" sz="1400" dirty="0" err="1">
                    <a:latin typeface="Times New Roman" panose="02020603050405020304" pitchFamily="18" charset="0"/>
                    <a:cs typeface="Times New Roman" panose="02020603050405020304" pitchFamily="18" charset="0"/>
                  </a:rPr>
                  <a:t>статич</a:t>
                </a:r>
                <a:r>
                  <a:rPr lang="ru-RU" sz="1400" dirty="0">
                    <a:latin typeface="Times New Roman" panose="02020603050405020304" pitchFamily="18" charset="0"/>
                    <a:cs typeface="Times New Roman" panose="02020603050405020304" pitchFamily="18" charset="0"/>
                  </a:rPr>
                  <a:t>. или </a:t>
                </a:r>
                <a:r>
                  <a:rPr lang="ru-RU" sz="1400" dirty="0" err="1">
                    <a:latin typeface="Times New Roman" panose="02020603050405020304" pitchFamily="18" charset="0"/>
                    <a:cs typeface="Times New Roman" panose="02020603050405020304" pitchFamily="18" charset="0"/>
                  </a:rPr>
                  <a:t>колебат</a:t>
                </a:r>
                <a:r>
                  <a:rPr lang="ru-RU" sz="1400" dirty="0">
                    <a:latin typeface="Times New Roman" panose="02020603050405020304" pitchFamily="18" charset="0"/>
                    <a:cs typeface="Times New Roman" panose="02020603050405020304" pitchFamily="18" charset="0"/>
                  </a:rPr>
                  <a:t>. состоянии; </a:t>
                </a:r>
                <a:r>
                  <a:rPr lang="en-US" sz="1400" b="1" dirty="0">
                    <a:latin typeface="Times New Roman" panose="02020603050405020304" pitchFamily="18" charset="0"/>
                    <a:cs typeface="Times New Roman" panose="02020603050405020304" pitchFamily="18" charset="0"/>
                  </a:rPr>
                  <a:t>F</a:t>
                </a:r>
                <a:r>
                  <a:rPr lang="en-US" sz="1400" i="1" baseline="-25000" dirty="0">
                    <a:latin typeface="Times New Roman" panose="02020603050405020304" pitchFamily="18" charset="0"/>
                    <a:cs typeface="Times New Roman" panose="02020603050405020304" pitchFamily="18" charset="0"/>
                  </a:rPr>
                  <a:t>i</a:t>
                </a:r>
                <a:r>
                  <a:rPr lang="ru-RU"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Cambria Math" panose="02040503050406030204" pitchFamily="18" charset="0"/>
                    <a:cs typeface="Times New Roman" panose="02020603050405020304" pitchFamily="18" charset="0"/>
                  </a:rPr>
                  <a:t>≡</a:t>
                </a:r>
                <a:r>
                  <a:rPr lang="ru-RU" sz="1400" dirty="0">
                    <a:latin typeface="Cambria Math" panose="02040503050406030204" pitchFamily="18" charset="0"/>
                    <a:ea typeface="Cambria Math" panose="020405030504060302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U/</a:t>
                </a:r>
                <a:r>
                  <a:rPr lang="ru-RU" sz="1400" dirty="0">
                    <a:latin typeface="Cambria Math" panose="02040503050406030204" pitchFamily="18" charset="0"/>
                    <a:ea typeface="Cambria Math" panose="02040503050406030204" pitchFamily="18" charset="0"/>
                    <a:cs typeface="Times New Roman" panose="02020603050405020304" pitchFamily="18" charset="0"/>
                  </a:rPr>
                  <a:t>𝜕</a:t>
                </a:r>
                <a:r>
                  <a:rPr lang="en-US" sz="1400" b="1" dirty="0">
                    <a:latin typeface="Cambria Math" panose="02040503050406030204" pitchFamily="18" charset="0"/>
                    <a:ea typeface="Cambria Math" panose="02040503050406030204" pitchFamily="18" charset="0"/>
                    <a:cs typeface="Times New Roman" panose="02020603050405020304" pitchFamily="18" charset="0"/>
                  </a:rPr>
                  <a:t>r</a:t>
                </a:r>
                <a:r>
                  <a:rPr lang="en-US" sz="1400" i="1" baseline="-25000" dirty="0">
                    <a:latin typeface="Times New Roman" panose="02020603050405020304" pitchFamily="18" charset="0"/>
                    <a:cs typeface="Times New Roman" panose="02020603050405020304" pitchFamily="18" charset="0"/>
                  </a:rPr>
                  <a:t>i </a:t>
                </a:r>
                <a:r>
                  <a:rPr lang="ru-RU"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M</a:t>
                </a:r>
                <a:r>
                  <a:rPr lang="en-US" sz="1400" i="1" baseline="-25000" dirty="0">
                    <a:latin typeface="Times New Roman" panose="02020603050405020304" pitchFamily="18" charset="0"/>
                    <a:cs typeface="Times New Roman" panose="02020603050405020304" pitchFamily="18" charset="0"/>
                  </a:rPr>
                  <a:t>i</a:t>
                </a:r>
                <a:r>
                  <a:rPr lang="ru-RU" sz="1400" i="1" baseline="-250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Cambria Math" panose="02040503050406030204" pitchFamily="18" charset="0"/>
                    <a:cs typeface="Times New Roman" panose="02020603050405020304" pitchFamily="18" charset="0"/>
                  </a:rPr>
                  <a:t>≡</a:t>
                </a:r>
                <a:r>
                  <a:rPr lang="ru-RU" sz="1400" dirty="0">
                    <a:latin typeface="Cambria Math" panose="02040503050406030204" pitchFamily="18" charset="0"/>
                    <a:ea typeface="Cambria Math" panose="020405030504060302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U/</a:t>
                </a:r>
                <a:r>
                  <a:rPr lang="ru-RU" sz="1400" dirty="0">
                    <a:latin typeface="Cambria Math" panose="02040503050406030204" pitchFamily="18" charset="0"/>
                    <a:ea typeface="Cambria Math" panose="02040503050406030204" pitchFamily="18" charset="0"/>
                    <a:cs typeface="Times New Roman" panose="02020603050405020304" pitchFamily="18" charset="0"/>
                  </a:rPr>
                  <a:t>𝜕</a:t>
                </a:r>
                <a:r>
                  <a:rPr lang="el-GR" sz="1400" b="1" dirty="0">
                    <a:latin typeface="Times New Roman" panose="02020603050405020304" pitchFamily="18" charset="0"/>
                    <a:cs typeface="Times New Roman" panose="02020603050405020304" pitchFamily="18" charset="0"/>
                  </a:rPr>
                  <a:t>φ</a:t>
                </a:r>
                <a:r>
                  <a:rPr lang="en-US" sz="1400" i="1" baseline="-25000" dirty="0">
                    <a:latin typeface="Times New Roman" panose="02020603050405020304" pitchFamily="18" charset="0"/>
                    <a:cs typeface="Times New Roman" panose="02020603050405020304" pitchFamily="18" charset="0"/>
                  </a:rPr>
                  <a:t>i </a:t>
                </a:r>
                <a:r>
                  <a:rPr lang="ru-RU" sz="1400"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силы и их моменты</a:t>
                </a:r>
                <a:r>
                  <a:rPr lang="en-US" sz="1400"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d</a:t>
                </a:r>
                <a:r>
                  <a:rPr lang="en-US" sz="1400" b="1" dirty="0">
                    <a:latin typeface="Cambria Math" panose="02040503050406030204" pitchFamily="18" charset="0"/>
                    <a:ea typeface="Cambria Math" panose="02040503050406030204" pitchFamily="18" charset="0"/>
                    <a:cs typeface="Times New Roman" panose="02020603050405020304" pitchFamily="18" charset="0"/>
                  </a:rPr>
                  <a:t>r</a:t>
                </a:r>
                <a:r>
                  <a:rPr lang="en-US" sz="1400" i="1" baseline="-25000" dirty="0">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a:t>
                </a:r>
                <a:r>
                  <a:rPr lang="el-GR" sz="1400" b="1"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d</a:t>
                </a:r>
                <a:r>
                  <a:rPr lang="el-GR" sz="1400" b="1" dirty="0">
                    <a:latin typeface="Times New Roman" panose="02020603050405020304" pitchFamily="18" charset="0"/>
                    <a:cs typeface="Times New Roman" panose="02020603050405020304" pitchFamily="18" charset="0"/>
                  </a:rPr>
                  <a:t>φ</a:t>
                </a:r>
                <a:r>
                  <a:rPr lang="en-US" sz="1400" i="1" baseline="-25000" dirty="0">
                    <a:latin typeface="Times New Roman" panose="02020603050405020304" pitchFamily="18" charset="0"/>
                    <a:cs typeface="Times New Roman" panose="02020603050405020304" pitchFamily="18" charset="0"/>
                  </a:rPr>
                  <a:t>i </a:t>
                </a:r>
                <a:r>
                  <a:rPr lang="ru-RU" sz="1400"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отклонение радиус-вектора </a:t>
                </a:r>
                <a:r>
                  <a:rPr lang="en-US" sz="1400" b="1" dirty="0">
                    <a:latin typeface="Cambria Math" panose="02040503050406030204" pitchFamily="18" charset="0"/>
                    <a:ea typeface="Cambria Math" panose="02040503050406030204" pitchFamily="18" charset="0"/>
                    <a:cs typeface="Times New Roman" panose="02020603050405020304" pitchFamily="18" charset="0"/>
                  </a:rPr>
                  <a:t>r</a:t>
                </a:r>
                <a:r>
                  <a:rPr lang="en-US" sz="1400" i="1" baseline="-25000" dirty="0">
                    <a:latin typeface="Times New Roman" panose="02020603050405020304" pitchFamily="18" charset="0"/>
                    <a:cs typeface="Times New Roman" panose="02020603050405020304" pitchFamily="18" charset="0"/>
                  </a:rPr>
                  <a:t>i</a:t>
                </a:r>
                <a:r>
                  <a:rPr lang="ru-RU" sz="1400" i="1" baseline="-250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и его угла от равновесного. </a:t>
                </a: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endParaRPr lang="ru-RU" sz="1400" b="1" dirty="0">
                  <a:latin typeface="Times New Roman" panose="02020603050405020304" pitchFamily="18" charset="0"/>
                  <a:cs typeface="Times New Roman" panose="02020603050405020304" pitchFamily="18" charset="0"/>
                </a:endParaRPr>
              </a:p>
              <a:p>
                <a:pPr marL="0" indent="0"/>
                <a:endParaRPr lang="ru-RU" sz="1400" b="1" dirty="0">
                  <a:latin typeface="Times New Roman" panose="02020603050405020304" pitchFamily="18" charset="0"/>
                  <a:cs typeface="Times New Roman" panose="02020603050405020304" pitchFamily="18" charset="0"/>
                </a:endParaRPr>
              </a:p>
            </p:txBody>
          </p:sp>
        </mc:Choice>
        <mc:Fallback>
          <p:sp>
            <p:nvSpPr>
              <p:cNvPr id="3" name="Объект 2">
                <a:extLst>
                  <a:ext uri="{FF2B5EF4-FFF2-40B4-BE49-F238E27FC236}">
                    <a16:creationId xmlns="" xmlns:a16="http://schemas.microsoft.com/office/drawing/2014/main" id="{B9A6C5BF-EE43-4B9C-86ED-13455BCF5463}"/>
                  </a:ext>
                </a:extLst>
              </p:cNvPr>
              <p:cNvSpPr>
                <a:spLocks noGrp="1" noRot="1" noChangeAspect="1" noMove="1" noResize="1" noEditPoints="1" noAdjustHandles="1" noChangeArrowheads="1" noChangeShapeType="1" noTextEdit="1"/>
              </p:cNvSpPr>
              <p:nvPr>
                <p:ph sz="half" idx="1"/>
              </p:nvPr>
            </p:nvSpPr>
            <p:spPr>
              <a:xfrm>
                <a:off x="299918" y="731839"/>
                <a:ext cx="6005085" cy="5472622"/>
              </a:xfrm>
              <a:blipFill>
                <a:blip r:embed="rId4" cstate="print"/>
                <a:stretch>
                  <a:fillRect l="-508" t="-223" r="-305"/>
                </a:stretch>
              </a:blipFill>
            </p:spPr>
            <p:txBody>
              <a:bodyPr/>
              <a:lstStyle/>
              <a:p>
                <a:r>
                  <a:rPr lang="ru-RU" dirty="0">
                    <a:noFill/>
                  </a:rPr>
                  <a:t> </a:t>
                </a:r>
              </a:p>
            </p:txBody>
          </p:sp>
        </mc:Fallback>
      </mc:AlternateContent>
      <p:pic>
        <p:nvPicPr>
          <p:cNvPr id="6" name="Объект 5">
            <a:extLst>
              <a:ext uri="{FF2B5EF4-FFF2-40B4-BE49-F238E27FC236}">
                <a16:creationId xmlns="" xmlns:a16="http://schemas.microsoft.com/office/drawing/2014/main" id="{890FADDD-3C54-4251-89B2-440941C88248}"/>
              </a:ext>
            </a:extLst>
          </p:cNvPr>
          <p:cNvPicPr>
            <a:picLocks noGrp="1" noChangeAspect="1"/>
          </p:cNvPicPr>
          <p:nvPr>
            <p:ph sz="half" idx="2"/>
          </p:nvPr>
        </p:nvPicPr>
        <p:blipFill>
          <a:blip r:embed="rId5" cstate="print"/>
          <a:stretch>
            <a:fillRect/>
          </a:stretch>
        </p:blipFill>
        <p:spPr>
          <a:xfrm>
            <a:off x="7791696" y="851282"/>
            <a:ext cx="1237228" cy="1728192"/>
          </a:xfrm>
          <a:prstGeom prst="rect">
            <a:avLst/>
          </a:prstGeom>
        </p:spPr>
      </p:pic>
      <p:pic>
        <p:nvPicPr>
          <p:cNvPr id="7" name="Рисунок 6">
            <a:extLst>
              <a:ext uri="{FF2B5EF4-FFF2-40B4-BE49-F238E27FC236}">
                <a16:creationId xmlns="" xmlns:a16="http://schemas.microsoft.com/office/drawing/2014/main" id="{22F202FF-6B0A-4B0C-966C-1260D52002C7}"/>
              </a:ext>
            </a:extLst>
          </p:cNvPr>
          <p:cNvPicPr>
            <a:picLocks noChangeAspect="1"/>
          </p:cNvPicPr>
          <p:nvPr/>
        </p:nvPicPr>
        <p:blipFill>
          <a:blip r:embed="rId6" cstate="print"/>
          <a:stretch>
            <a:fillRect/>
          </a:stretch>
        </p:blipFill>
        <p:spPr>
          <a:xfrm>
            <a:off x="6362416" y="2623608"/>
            <a:ext cx="1285184" cy="1805378"/>
          </a:xfrm>
          <a:prstGeom prst="rect">
            <a:avLst/>
          </a:prstGeom>
        </p:spPr>
      </p:pic>
      <p:pic>
        <p:nvPicPr>
          <p:cNvPr id="8" name="Рисунок 7">
            <a:extLst>
              <a:ext uri="{FF2B5EF4-FFF2-40B4-BE49-F238E27FC236}">
                <a16:creationId xmlns="" xmlns:a16="http://schemas.microsoft.com/office/drawing/2014/main" id="{51A0B10F-70C1-43EA-AD54-CD4DFE4A5821}"/>
              </a:ext>
            </a:extLst>
          </p:cNvPr>
          <p:cNvPicPr>
            <a:picLocks noChangeAspect="1"/>
          </p:cNvPicPr>
          <p:nvPr/>
        </p:nvPicPr>
        <p:blipFill rotWithShape="1">
          <a:blip r:embed="rId7" cstate="print">
            <a:duotone>
              <a:prstClr val="black"/>
              <a:srgbClr val="D9C3A5">
                <a:tint val="50000"/>
                <a:satMod val="180000"/>
              </a:srgbClr>
            </a:duotone>
            <a:alphaModFix amt="72000"/>
            <a:extLst>
              <a:ext uri="{BEBA8EAE-BF5A-486C-A8C5-ECC9F3942E4B}">
                <a14:imgProps xmlns="" xmlns:a14="http://schemas.microsoft.com/office/drawing/2010/main">
                  <a14:imgLayer r:embed="rId8">
                    <a14:imgEffect>
                      <a14:artisticPhotocopy/>
                    </a14:imgEffect>
                    <a14:imgEffect>
                      <a14:sharpenSoften amount="100000"/>
                    </a14:imgEffect>
                    <a14:imgEffect>
                      <a14:colorTemperature colorTemp="11200"/>
                    </a14:imgEffect>
                    <a14:imgEffect>
                      <a14:brightnessContrast contrast="-52000"/>
                    </a14:imgEffect>
                  </a14:imgLayer>
                </a14:imgProps>
              </a:ext>
            </a:extLst>
          </a:blip>
          <a:srcRect t="4165" b="12"/>
          <a:stretch/>
        </p:blipFill>
        <p:spPr>
          <a:xfrm>
            <a:off x="6386394" y="861364"/>
            <a:ext cx="1237228" cy="1728192"/>
          </a:xfrm>
          <a:prstGeom prst="rect">
            <a:avLst/>
          </a:prstGeom>
        </p:spPr>
      </p:pic>
      <p:pic>
        <p:nvPicPr>
          <p:cNvPr id="9" name="Рисунок 8">
            <a:extLst>
              <a:ext uri="{FF2B5EF4-FFF2-40B4-BE49-F238E27FC236}">
                <a16:creationId xmlns="" xmlns:a16="http://schemas.microsoft.com/office/drawing/2014/main" id="{BFA66134-3C27-4CC2-BFFF-F46DA1576AFA}"/>
              </a:ext>
            </a:extLst>
          </p:cNvPr>
          <p:cNvPicPr>
            <a:picLocks noChangeAspect="1"/>
          </p:cNvPicPr>
          <p:nvPr/>
        </p:nvPicPr>
        <p:blipFill>
          <a:blip r:embed="rId9" cstate="print"/>
          <a:stretch>
            <a:fillRect/>
          </a:stretch>
        </p:blipFill>
        <p:spPr>
          <a:xfrm>
            <a:off x="7791696" y="2623608"/>
            <a:ext cx="1283934" cy="1805378"/>
          </a:xfrm>
          <a:prstGeom prst="rect">
            <a:avLst/>
          </a:prstGeom>
        </p:spPr>
      </p:pic>
      <p:sp>
        <p:nvSpPr>
          <p:cNvPr id="12" name="Rectangle 5">
            <a:extLst>
              <a:ext uri="{FF2B5EF4-FFF2-40B4-BE49-F238E27FC236}">
                <a16:creationId xmlns="" xmlns:a16="http://schemas.microsoft.com/office/drawing/2014/main" id="{A3EAD2D3-55D0-4C28-8536-72D5A03BEF7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 name="Объект 12">
            <a:extLst>
              <a:ext uri="{FF2B5EF4-FFF2-40B4-BE49-F238E27FC236}">
                <a16:creationId xmlns="" xmlns:a16="http://schemas.microsoft.com/office/drawing/2014/main" id="{56C03918-2676-481F-934C-0755952D4E6F}"/>
              </a:ext>
            </a:extLst>
          </p:cNvPr>
          <p:cNvGraphicFramePr>
            <a:graphicFrameLocks noChangeAspect="1"/>
          </p:cNvGraphicFramePr>
          <p:nvPr/>
        </p:nvGraphicFramePr>
        <p:xfrm>
          <a:off x="0" y="0"/>
          <a:ext cx="152400" cy="228600"/>
        </p:xfrm>
        <a:graphic>
          <a:graphicData uri="http://schemas.openxmlformats.org/presentationml/2006/ole">
            <p:oleObj spid="_x0000_s1134" name="Equation" r:id="rId10" imgW="177646" imgH="228402" progId="">
              <p:embed/>
            </p:oleObj>
          </a:graphicData>
        </a:graphic>
      </p:graphicFrame>
      <p:pic>
        <p:nvPicPr>
          <p:cNvPr id="21" name="Рисунок 20">
            <a:extLst>
              <a:ext uri="{FF2B5EF4-FFF2-40B4-BE49-F238E27FC236}">
                <a16:creationId xmlns="" xmlns:a16="http://schemas.microsoft.com/office/drawing/2014/main" id="{97E8F688-658F-4B80-84FB-9F55F100BF74}"/>
              </a:ext>
            </a:extLst>
          </p:cNvPr>
          <p:cNvPicPr>
            <a:picLocks noChangeAspect="1"/>
          </p:cNvPicPr>
          <p:nvPr/>
        </p:nvPicPr>
        <p:blipFill>
          <a:blip r:embed="rId11" cstate="print"/>
          <a:stretch>
            <a:fillRect/>
          </a:stretch>
        </p:blipFill>
        <p:spPr>
          <a:xfrm>
            <a:off x="1944704" y="1804415"/>
            <a:ext cx="1365982" cy="278562"/>
          </a:xfrm>
          <a:prstGeom prst="rect">
            <a:avLst/>
          </a:prstGeom>
        </p:spPr>
      </p:pic>
      <p:pic>
        <p:nvPicPr>
          <p:cNvPr id="24" name="Рисунок 23">
            <a:extLst>
              <a:ext uri="{FF2B5EF4-FFF2-40B4-BE49-F238E27FC236}">
                <a16:creationId xmlns="" xmlns:a16="http://schemas.microsoft.com/office/drawing/2014/main" id="{FEE7F95D-8632-4FE6-9F3B-3255FC2DEA8F}"/>
              </a:ext>
            </a:extLst>
          </p:cNvPr>
          <p:cNvPicPr>
            <a:picLocks noChangeAspect="1"/>
          </p:cNvPicPr>
          <p:nvPr/>
        </p:nvPicPr>
        <p:blipFill>
          <a:blip r:embed="rId12" cstate="print"/>
          <a:stretch>
            <a:fillRect/>
          </a:stretch>
        </p:blipFill>
        <p:spPr>
          <a:xfrm>
            <a:off x="3268060" y="1760495"/>
            <a:ext cx="1483499" cy="346342"/>
          </a:xfrm>
          <a:prstGeom prst="rect">
            <a:avLst/>
          </a:prstGeom>
        </p:spPr>
      </p:pic>
      <p:pic>
        <p:nvPicPr>
          <p:cNvPr id="27" name="Рисунок 26">
            <a:extLst>
              <a:ext uri="{FF2B5EF4-FFF2-40B4-BE49-F238E27FC236}">
                <a16:creationId xmlns="" xmlns:a16="http://schemas.microsoft.com/office/drawing/2014/main" id="{E5935B92-6A6C-427C-87AA-2948B90B1A95}"/>
              </a:ext>
            </a:extLst>
          </p:cNvPr>
          <p:cNvPicPr>
            <a:picLocks noChangeAspect="1"/>
          </p:cNvPicPr>
          <p:nvPr/>
        </p:nvPicPr>
        <p:blipFill>
          <a:blip r:embed="rId13" cstate="print"/>
          <a:stretch>
            <a:fillRect/>
          </a:stretch>
        </p:blipFill>
        <p:spPr>
          <a:xfrm>
            <a:off x="4719003" y="1802706"/>
            <a:ext cx="1529016" cy="261920"/>
          </a:xfrm>
          <a:prstGeom prst="rect">
            <a:avLst/>
          </a:prstGeom>
        </p:spPr>
      </p:pic>
      <p:pic>
        <p:nvPicPr>
          <p:cNvPr id="5" name="Рисунок 4">
            <a:extLst>
              <a:ext uri="{FF2B5EF4-FFF2-40B4-BE49-F238E27FC236}">
                <a16:creationId xmlns="" xmlns:a16="http://schemas.microsoft.com/office/drawing/2014/main" id="{DD26527F-6429-436E-9832-DC0ABEE8CA4C}"/>
              </a:ext>
            </a:extLst>
          </p:cNvPr>
          <p:cNvPicPr>
            <a:picLocks noChangeAspect="1"/>
          </p:cNvPicPr>
          <p:nvPr/>
        </p:nvPicPr>
        <p:blipFill>
          <a:blip r:embed="rId14" cstate="print"/>
          <a:stretch>
            <a:fillRect/>
          </a:stretch>
        </p:blipFill>
        <p:spPr>
          <a:xfrm>
            <a:off x="6933196" y="4226532"/>
            <a:ext cx="1572904" cy="1780186"/>
          </a:xfrm>
          <a:prstGeom prst="rect">
            <a:avLst/>
          </a:prstGeom>
        </p:spPr>
      </p:pic>
      <p:sp>
        <p:nvSpPr>
          <p:cNvPr id="33" name="Прямоугольник 32">
            <a:extLst>
              <a:ext uri="{FF2B5EF4-FFF2-40B4-BE49-F238E27FC236}">
                <a16:creationId xmlns="" xmlns:a16="http://schemas.microsoft.com/office/drawing/2014/main" id="{D41B1C3F-1A7C-4420-9098-C87637C00548}"/>
              </a:ext>
            </a:extLst>
          </p:cNvPr>
          <p:cNvSpPr/>
          <p:nvPr/>
        </p:nvSpPr>
        <p:spPr>
          <a:xfrm>
            <a:off x="7052163" y="5927462"/>
            <a:ext cx="1407565" cy="276999"/>
          </a:xfrm>
          <a:prstGeom prst="rect">
            <a:avLst/>
          </a:prstGeom>
        </p:spPr>
        <p:txBody>
          <a:bodyPr wrap="none">
            <a:spAutoFit/>
          </a:bodyPr>
          <a:lstStyle/>
          <a:p>
            <a:r>
              <a:rPr lang="ru-RU" sz="1200" dirty="0">
                <a:latin typeface="Times New Roman" panose="02020603050405020304" pitchFamily="18" charset="0"/>
                <a:cs typeface="Times New Roman" panose="02020603050405020304" pitchFamily="18" charset="0"/>
              </a:rPr>
              <a:t>Волнообразование</a:t>
            </a:r>
          </a:p>
        </p:txBody>
      </p:sp>
    </p:spTree>
    <p:extLst>
      <p:ext uri="{BB962C8B-B14F-4D97-AF65-F5344CB8AC3E}">
        <p14:creationId xmlns="" xmlns:p14="http://schemas.microsoft.com/office/powerpoint/2010/main" val="1408475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B83766F-594A-48C6-8EC6-ECBD68E31A89}"/>
              </a:ext>
            </a:extLst>
          </p:cNvPr>
          <p:cNvSpPr>
            <a:spLocks noGrp="1"/>
          </p:cNvSpPr>
          <p:nvPr>
            <p:ph type="title"/>
          </p:nvPr>
        </p:nvSpPr>
        <p:spPr>
          <a:xfrm>
            <a:off x="179512" y="178041"/>
            <a:ext cx="8507288" cy="360532"/>
          </a:xfrm>
        </p:spPr>
        <p:txBody>
          <a:bodyPr/>
          <a:lstStyle/>
          <a:p>
            <a:r>
              <a:rPr lang="ru-RU" sz="2000" b="1" spc="-100" dirty="0">
                <a:solidFill>
                  <a:srgbClr val="0000FF"/>
                </a:solidFill>
                <a:latin typeface="Arial" pitchFamily="34" charset="0"/>
                <a:cs typeface="Times New Roman" panose="02020603050405020304" pitchFamily="18" charset="0"/>
              </a:rPr>
              <a:t>4.Теоретические предпосылки использования полевых форм энергии</a:t>
            </a:r>
          </a:p>
        </p:txBody>
      </p:sp>
      <p:pic>
        <p:nvPicPr>
          <p:cNvPr id="5" name="Объект 4">
            <a:extLst>
              <a:ext uri="{FF2B5EF4-FFF2-40B4-BE49-F238E27FC236}">
                <a16:creationId xmlns="" xmlns:a16="http://schemas.microsoft.com/office/drawing/2014/main" id="{C5BB73A2-EE0A-4DD0-92A7-6BD416EB53C0}"/>
              </a:ext>
            </a:extLst>
          </p:cNvPr>
          <p:cNvPicPr>
            <a:picLocks noGrp="1" noChangeAspect="1"/>
          </p:cNvPicPr>
          <p:nvPr>
            <p:ph sz="half" idx="2"/>
          </p:nvPr>
        </p:nvPicPr>
        <p:blipFill>
          <a:blip r:embed="rId3" cstate="print"/>
          <a:stretch>
            <a:fillRect/>
          </a:stretch>
        </p:blipFill>
        <p:spPr>
          <a:xfrm>
            <a:off x="6378766" y="2401770"/>
            <a:ext cx="1322022" cy="1728192"/>
          </a:xfrm>
          <a:prstGeom prst="rect">
            <a:avLst/>
          </a:prstGeom>
        </p:spPr>
      </p:pic>
      <p:pic>
        <p:nvPicPr>
          <p:cNvPr id="6" name="Рисунок 5">
            <a:extLst>
              <a:ext uri="{FF2B5EF4-FFF2-40B4-BE49-F238E27FC236}">
                <a16:creationId xmlns="" xmlns:a16="http://schemas.microsoft.com/office/drawing/2014/main" id="{D2B440ED-8E6D-4DF1-8C1E-88BB46ADF011}"/>
              </a:ext>
            </a:extLst>
          </p:cNvPr>
          <p:cNvPicPr>
            <a:picLocks noChangeAspect="1"/>
          </p:cNvPicPr>
          <p:nvPr/>
        </p:nvPicPr>
        <p:blipFill>
          <a:blip r:embed="rId4" cstate="print"/>
          <a:stretch>
            <a:fillRect/>
          </a:stretch>
        </p:blipFill>
        <p:spPr>
          <a:xfrm>
            <a:off x="7766185" y="2401770"/>
            <a:ext cx="1247599" cy="1728192"/>
          </a:xfrm>
          <a:prstGeom prst="rect">
            <a:avLst/>
          </a:prstGeom>
        </p:spPr>
      </p:pic>
      <p:pic>
        <p:nvPicPr>
          <p:cNvPr id="7" name="Рисунок 6">
            <a:extLst>
              <a:ext uri="{FF2B5EF4-FFF2-40B4-BE49-F238E27FC236}">
                <a16:creationId xmlns="" xmlns:a16="http://schemas.microsoft.com/office/drawing/2014/main" id="{30A69267-6015-4586-8CA4-269576316FC6}"/>
              </a:ext>
            </a:extLst>
          </p:cNvPr>
          <p:cNvPicPr>
            <a:picLocks noChangeAspect="1"/>
          </p:cNvPicPr>
          <p:nvPr/>
        </p:nvPicPr>
        <p:blipFill>
          <a:blip r:embed="rId5" cstate="print"/>
          <a:stretch>
            <a:fillRect/>
          </a:stretch>
        </p:blipFill>
        <p:spPr>
          <a:xfrm>
            <a:off x="6378766" y="4221088"/>
            <a:ext cx="1294640" cy="1936331"/>
          </a:xfrm>
          <a:prstGeom prst="rect">
            <a:avLst/>
          </a:prstGeom>
        </p:spPr>
      </p:pic>
      <p:pic>
        <p:nvPicPr>
          <p:cNvPr id="8" name="Рисунок 7">
            <a:extLst>
              <a:ext uri="{FF2B5EF4-FFF2-40B4-BE49-F238E27FC236}">
                <a16:creationId xmlns="" xmlns:a16="http://schemas.microsoft.com/office/drawing/2014/main" id="{F1C0421B-56F7-46BF-B169-A3BFBB7C3E73}"/>
              </a:ext>
            </a:extLst>
          </p:cNvPr>
          <p:cNvPicPr>
            <a:picLocks noChangeAspect="1"/>
          </p:cNvPicPr>
          <p:nvPr/>
        </p:nvPicPr>
        <p:blipFill>
          <a:blip r:embed="rId6" cstate="print"/>
          <a:stretch>
            <a:fillRect/>
          </a:stretch>
        </p:blipFill>
        <p:spPr>
          <a:xfrm>
            <a:off x="7814600" y="4221088"/>
            <a:ext cx="1294640" cy="1958558"/>
          </a:xfrm>
          <a:prstGeom prst="rect">
            <a:avLst/>
          </a:prstGeom>
        </p:spPr>
      </p:pic>
      <p:pic>
        <p:nvPicPr>
          <p:cNvPr id="39" name="Рисунок 38">
            <a:extLst>
              <a:ext uri="{FF2B5EF4-FFF2-40B4-BE49-F238E27FC236}">
                <a16:creationId xmlns="" xmlns:a16="http://schemas.microsoft.com/office/drawing/2014/main" id="{83D1B40E-EE4F-41B3-9708-B0DAD81CFA16}"/>
              </a:ext>
            </a:extLst>
          </p:cNvPr>
          <p:cNvPicPr>
            <a:picLocks noChangeAspect="1"/>
          </p:cNvPicPr>
          <p:nvPr/>
        </p:nvPicPr>
        <p:blipFill>
          <a:blip r:embed="rId7" cstate="print"/>
          <a:stretch>
            <a:fillRect/>
          </a:stretch>
        </p:blipFill>
        <p:spPr>
          <a:xfrm>
            <a:off x="2425180" y="4714853"/>
            <a:ext cx="2618976" cy="612762"/>
          </a:xfrm>
          <a:prstGeom prst="rect">
            <a:avLst/>
          </a:prstGeom>
        </p:spPr>
      </p:pic>
      <p:sp>
        <p:nvSpPr>
          <p:cNvPr id="41" name="Прямоугольник 40">
            <a:extLst>
              <a:ext uri="{FF2B5EF4-FFF2-40B4-BE49-F238E27FC236}">
                <a16:creationId xmlns="" xmlns:a16="http://schemas.microsoft.com/office/drawing/2014/main" id="{0646422B-89BE-44BE-B1EE-EA6BAA0D5655}"/>
              </a:ext>
            </a:extLst>
          </p:cNvPr>
          <p:cNvSpPr/>
          <p:nvPr/>
        </p:nvSpPr>
        <p:spPr>
          <a:xfrm>
            <a:off x="539552" y="5419136"/>
            <a:ext cx="1892067" cy="276999"/>
          </a:xfrm>
          <a:prstGeom prst="rect">
            <a:avLst/>
          </a:prstGeom>
        </p:spPr>
        <p:txBody>
          <a:bodyPr wrap="square">
            <a:spAutoFit/>
          </a:bodyPr>
          <a:lstStyle/>
          <a:p>
            <a:pPr marL="0" indent="0" algn="just">
              <a:buNone/>
            </a:pPr>
            <a:endParaRPr lang="ru-RU" sz="1200"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 xmlns:a16="http://schemas.microsoft.com/office/drawing/2014/main" id="{198174E5-D810-4250-8197-EF045FB43CD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5">
            <a:extLst>
              <a:ext uri="{FF2B5EF4-FFF2-40B4-BE49-F238E27FC236}">
                <a16:creationId xmlns="" xmlns:a16="http://schemas.microsoft.com/office/drawing/2014/main" id="{C0BCE1BA-A34B-44FA-8817-0B92291A69A1}"/>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4" name="Рисунок 13">
            <a:extLst>
              <a:ext uri="{FF2B5EF4-FFF2-40B4-BE49-F238E27FC236}">
                <a16:creationId xmlns="" xmlns:a16="http://schemas.microsoft.com/office/drawing/2014/main" id="{994DF801-C178-4E97-898B-7D5E50EDF1F6}"/>
              </a:ext>
            </a:extLst>
          </p:cNvPr>
          <p:cNvPicPr>
            <a:picLocks noChangeAspect="1"/>
          </p:cNvPicPr>
          <p:nvPr/>
        </p:nvPicPr>
        <p:blipFill>
          <a:blip r:embed="rId8" cstate="print"/>
          <a:stretch>
            <a:fillRect/>
          </a:stretch>
        </p:blipFill>
        <p:spPr>
          <a:xfrm>
            <a:off x="4529438" y="4987386"/>
            <a:ext cx="1365622" cy="1383912"/>
          </a:xfrm>
          <a:prstGeom prst="rect">
            <a:avLst/>
          </a:prstGeom>
        </p:spPr>
      </p:pic>
      <p:pic>
        <p:nvPicPr>
          <p:cNvPr id="15" name="Рисунок 14">
            <a:extLst>
              <a:ext uri="{FF2B5EF4-FFF2-40B4-BE49-F238E27FC236}">
                <a16:creationId xmlns="" xmlns:a16="http://schemas.microsoft.com/office/drawing/2014/main" id="{D0C0AF4D-9CD5-49E4-8638-9BADC4318E9A}"/>
              </a:ext>
            </a:extLst>
          </p:cNvPr>
          <p:cNvPicPr>
            <a:picLocks noChangeAspect="1"/>
          </p:cNvPicPr>
          <p:nvPr/>
        </p:nvPicPr>
        <p:blipFill>
          <a:blip r:embed="rId9" cstate="print"/>
          <a:stretch>
            <a:fillRect/>
          </a:stretch>
        </p:blipFill>
        <p:spPr>
          <a:xfrm>
            <a:off x="528461" y="4935515"/>
            <a:ext cx="1786283" cy="1383912"/>
          </a:xfrm>
          <a:prstGeom prst="rect">
            <a:avLst/>
          </a:prstGeom>
        </p:spPr>
      </p:pic>
      <p:pic>
        <p:nvPicPr>
          <p:cNvPr id="16" name="Рисунок 15">
            <a:extLst>
              <a:ext uri="{FF2B5EF4-FFF2-40B4-BE49-F238E27FC236}">
                <a16:creationId xmlns="" xmlns:a16="http://schemas.microsoft.com/office/drawing/2014/main" id="{6A10CC6E-2BCE-45EA-9067-5B3A87817D6A}"/>
              </a:ext>
            </a:extLst>
          </p:cNvPr>
          <p:cNvPicPr>
            <a:picLocks noChangeAspect="1"/>
          </p:cNvPicPr>
          <p:nvPr/>
        </p:nvPicPr>
        <p:blipFill>
          <a:blip r:embed="rId10" cstate="print"/>
          <a:stretch>
            <a:fillRect/>
          </a:stretch>
        </p:blipFill>
        <p:spPr>
          <a:xfrm>
            <a:off x="2522358" y="4858369"/>
            <a:ext cx="1505843" cy="1560711"/>
          </a:xfrm>
          <a:prstGeom prst="rect">
            <a:avLst/>
          </a:prstGeom>
        </p:spPr>
      </p:pic>
      <p:sp>
        <p:nvSpPr>
          <p:cNvPr id="17" name="Rectangle 8">
            <a:extLst>
              <a:ext uri="{FF2B5EF4-FFF2-40B4-BE49-F238E27FC236}">
                <a16:creationId xmlns="" xmlns:a16="http://schemas.microsoft.com/office/drawing/2014/main" id="{1A532C01-867E-4B61-8471-411A4CD2D98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4" name="Объект 23">
            <a:extLst>
              <a:ext uri="{FF2B5EF4-FFF2-40B4-BE49-F238E27FC236}">
                <a16:creationId xmlns="" xmlns:a16="http://schemas.microsoft.com/office/drawing/2014/main" id="{053A3A6F-5EEF-48B5-A9A0-0C1C204A98C9}"/>
              </a:ext>
            </a:extLst>
          </p:cNvPr>
          <p:cNvSpPr>
            <a:spLocks noGrp="1"/>
          </p:cNvSpPr>
          <p:nvPr>
            <p:ph sz="half" idx="1"/>
          </p:nvPr>
        </p:nvSpPr>
        <p:spPr>
          <a:xfrm>
            <a:off x="278091" y="620693"/>
            <a:ext cx="6036740" cy="5798384"/>
          </a:xfrm>
        </p:spPr>
        <p:txBody>
          <a:bodyPr/>
          <a:lstStyle/>
          <a:p>
            <a:pPr marL="0" indent="0">
              <a:buNone/>
            </a:pPr>
            <a:r>
              <a:rPr lang="ru-RU" sz="1400" b="1" dirty="0">
                <a:solidFill>
                  <a:srgbClr val="0000FF"/>
                </a:solidFill>
                <a:latin typeface="Times New Roman" panose="02020603050405020304" pitchFamily="18" charset="0"/>
                <a:cs typeface="Times New Roman" panose="02020603050405020304" pitchFamily="18" charset="0"/>
              </a:rPr>
              <a:t>Следствием приложения энергодинамики к </a:t>
            </a:r>
            <a:r>
              <a:rPr lang="ru-RU" sz="1400" b="1" dirty="0" err="1">
                <a:solidFill>
                  <a:srgbClr val="0000FF"/>
                </a:solidFill>
                <a:latin typeface="Times New Roman" panose="02020603050405020304" pitchFamily="18" charset="0"/>
                <a:cs typeface="Times New Roman" panose="02020603050405020304" pitchFamily="18" charset="0"/>
              </a:rPr>
              <a:t>протоматерии</a:t>
            </a:r>
            <a:r>
              <a:rPr lang="ru-RU" sz="1400" b="1" dirty="0">
                <a:solidFill>
                  <a:srgbClr val="0000FF"/>
                </a:solidFill>
                <a:latin typeface="Times New Roman" panose="02020603050405020304" pitchFamily="18" charset="0"/>
                <a:cs typeface="Times New Roman" panose="02020603050405020304" pitchFamily="18" charset="0"/>
              </a:rPr>
              <a:t> является:</a:t>
            </a:r>
          </a:p>
          <a:p>
            <a:pPr marL="0" indent="0">
              <a:buNone/>
            </a:pPr>
            <a:r>
              <a:rPr lang="ru-RU" sz="1400" b="1" dirty="0">
                <a:solidFill>
                  <a:srgbClr val="0000FF"/>
                </a:solidFill>
                <a:latin typeface="Times New Roman" panose="02020603050405020304" pitchFamily="18" charset="0"/>
                <a:cs typeface="Times New Roman" panose="02020603050405020304" pitchFamily="18" charset="0"/>
              </a:rPr>
              <a:t>1. Неустойчивость гравитационного равновесия в «скрытой» массе Вселенной </a:t>
            </a:r>
            <a:r>
              <a:rPr lang="en-US" sz="1400" dirty="0">
                <a:solidFill>
                  <a:srgbClr val="0000FF"/>
                </a:solidFill>
                <a:latin typeface="Times New Roman" panose="02020603050405020304" pitchFamily="18" charset="0"/>
                <a:cs typeface="Times New Roman" panose="02020603050405020304" pitchFamily="18" charset="0"/>
              </a:rPr>
              <a:t>(</a:t>
            </a:r>
            <a:r>
              <a:rPr lang="ru-RU" sz="1400" dirty="0">
                <a:solidFill>
                  <a:srgbClr val="0000FF"/>
                </a:solidFill>
                <a:latin typeface="Times New Roman" panose="02020603050405020304" pitchFamily="18" charset="0"/>
                <a:cs typeface="Times New Roman" panose="02020603050405020304" pitchFamily="18" charset="0"/>
              </a:rPr>
              <a:t>Θ</a:t>
            </a:r>
            <a:r>
              <a:rPr lang="en-US" sz="1400" i="1" baseline="-25000" dirty="0">
                <a:solidFill>
                  <a:srgbClr val="0000FF"/>
                </a:solidFill>
                <a:latin typeface="Times New Roman" panose="02020603050405020304" pitchFamily="18" charset="0"/>
                <a:cs typeface="Times New Roman" panose="02020603050405020304" pitchFamily="18" charset="0"/>
              </a:rPr>
              <a:t>i </a:t>
            </a:r>
            <a:r>
              <a:rPr lang="en-US" sz="14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ru-RU" sz="1400" i="1"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М;</a:t>
            </a:r>
            <a:r>
              <a:rPr lang="ru-RU" sz="1400" dirty="0">
                <a:solidFill>
                  <a:srgbClr val="0000FF"/>
                </a:solidFill>
                <a:latin typeface="Times New Roman" panose="02020603050405020304" pitchFamily="18" charset="0"/>
                <a:cs typeface="Times New Roman" panose="02020603050405020304" pitchFamily="18" charset="0"/>
              </a:rPr>
              <a:t> </a:t>
            </a:r>
            <a:r>
              <a:rPr lang="en-US" sz="1400" b="1" dirty="0">
                <a:solidFill>
                  <a:srgbClr val="0000FF"/>
                </a:solidFill>
                <a:latin typeface="Times New Roman" panose="02020603050405020304" pitchFamily="18" charset="0"/>
                <a:cs typeface="Times New Roman" panose="02020603050405020304" pitchFamily="18" charset="0"/>
              </a:rPr>
              <a:t>F</a:t>
            </a:r>
            <a:r>
              <a:rPr lang="en-US" sz="1400" baseline="-25000" dirty="0">
                <a:solidFill>
                  <a:srgbClr val="0000FF"/>
                </a:solidFill>
                <a:latin typeface="Times New Roman" panose="02020603050405020304" pitchFamily="18" charset="0"/>
                <a:cs typeface="Times New Roman" panose="02020603050405020304" pitchFamily="18" charset="0"/>
              </a:rPr>
              <a:t>g</a:t>
            </a:r>
            <a:r>
              <a:rPr lang="ru-RU" sz="14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1400" baseline="-25000" dirty="0">
                <a:solidFill>
                  <a:srgbClr val="0000FF"/>
                </a:solidFill>
                <a:latin typeface="Times New Roman" panose="02020603050405020304" pitchFamily="18" charset="0"/>
                <a:cs typeface="Times New Roman" panose="02020603050405020304" pitchFamily="18" charset="0"/>
              </a:rPr>
              <a:t> </a:t>
            </a:r>
            <a:r>
              <a:rPr lang="ru-RU" sz="14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l-GR" sz="14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ρ</a:t>
            </a:r>
            <a:r>
              <a:rPr lang="en-US" sz="1400" i="1" dirty="0">
                <a:solidFill>
                  <a:srgbClr val="0000FF"/>
                </a:solidFill>
                <a:latin typeface="Times New Roman" panose="02020603050405020304" pitchFamily="18" charset="0"/>
                <a:cs typeface="Times New Roman" panose="02020603050405020304" pitchFamily="18" charset="0"/>
              </a:rPr>
              <a:t>/</a:t>
            </a:r>
            <a:r>
              <a:rPr lang="ru-RU" sz="14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1400" b="1"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r</a:t>
            </a:r>
            <a:r>
              <a:rPr lang="en-US" sz="1400" i="1" baseline="-25000" dirty="0">
                <a:solidFill>
                  <a:srgbClr val="0000FF"/>
                </a:solidFill>
                <a:latin typeface="Times New Roman" panose="02020603050405020304" pitchFamily="18" charset="0"/>
                <a:cs typeface="Times New Roman" panose="02020603050405020304" pitchFamily="18" charset="0"/>
              </a:rPr>
              <a:t>i </a:t>
            </a:r>
            <a:r>
              <a:rPr lang="ru-RU" sz="14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a:t>
            </a:r>
            <a:r>
              <a:rPr lang="ru-RU" sz="14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и в</a:t>
            </a:r>
            <a:r>
              <a:rPr lang="ru-RU" sz="14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озникновение в ней</a:t>
            </a:r>
            <a:r>
              <a:rPr lang="ru-RU" sz="1400" i="1"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 </a:t>
            </a:r>
            <a:r>
              <a:rPr lang="ru-RU" sz="14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наряду с </a:t>
            </a:r>
            <a:r>
              <a:rPr lang="ru-RU" sz="1400" dirty="0" err="1">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гравистати-чесой</a:t>
            </a:r>
            <a:r>
              <a:rPr lang="ru-RU" sz="1400" i="1"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 </a:t>
            </a:r>
            <a:r>
              <a:rPr lang="ru-RU" sz="1400" b="1" i="1" dirty="0" err="1">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гравикинетической</a:t>
            </a:r>
            <a:r>
              <a:rPr lang="ru-RU" sz="1400" i="1"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 </a:t>
            </a:r>
            <a:r>
              <a:rPr lang="ru-RU" sz="1400" b="1" i="1"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энергии</a:t>
            </a:r>
            <a:r>
              <a:rPr lang="ru-RU" sz="1400" i="1"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 колебательного движения</a:t>
            </a:r>
            <a:r>
              <a:rPr lang="ru-RU" sz="1400" dirty="0">
                <a:solidFill>
                  <a:srgbClr val="0000FF"/>
                </a:solidFill>
                <a:latin typeface="Times New Roman" panose="02020603050405020304" pitchFamily="18" charset="0"/>
                <a:cs typeface="Times New Roman" panose="02020603050405020304" pitchFamily="18" charset="0"/>
              </a:rPr>
              <a:t> ρ</a:t>
            </a:r>
            <a:r>
              <a:rPr lang="ru-RU" sz="1400" i="1" baseline="30000" dirty="0">
                <a:solidFill>
                  <a:srgbClr val="0000FF"/>
                </a:solidFill>
                <a:latin typeface="Times New Roman" panose="02020603050405020304" pitchFamily="18" charset="0"/>
                <a:cs typeface="Times New Roman" panose="02020603050405020304" pitchFamily="18" charset="0"/>
              </a:rPr>
              <a:t>кол</a:t>
            </a:r>
            <a:r>
              <a:rPr lang="en-US" sz="1400" i="1" baseline="-25000" dirty="0">
                <a:solidFill>
                  <a:srgbClr val="0000FF"/>
                </a:solidFill>
                <a:latin typeface="Times New Roman" panose="02020603050405020304" pitchFamily="18" charset="0"/>
                <a:cs typeface="Times New Roman" panose="02020603050405020304" pitchFamily="18" charset="0"/>
              </a:rPr>
              <a:t> </a:t>
            </a:r>
            <a:r>
              <a:rPr lang="en-US" sz="1400" i="1" dirty="0">
                <a:solidFill>
                  <a:srgbClr val="0000FF"/>
                </a:solidFill>
                <a:latin typeface="Times New Roman" panose="02020603050405020304" pitchFamily="18" charset="0"/>
                <a:cs typeface="Times New Roman" panose="02020603050405020304" pitchFamily="18" charset="0"/>
              </a:rPr>
              <a:t>= </a:t>
            </a:r>
            <a:r>
              <a:rPr lang="ru-RU" sz="1400" dirty="0">
                <a:solidFill>
                  <a:srgbClr val="0000FF"/>
                </a:solidFill>
                <a:latin typeface="Times New Roman" panose="02020603050405020304" pitchFamily="18" charset="0"/>
                <a:cs typeface="Times New Roman" panose="02020603050405020304" pitchFamily="18" charset="0"/>
              </a:rPr>
              <a:t>ρ</a:t>
            </a:r>
            <a:r>
              <a:rPr lang="ru-RU" sz="1400" i="1" dirty="0">
                <a:solidFill>
                  <a:srgbClr val="0000FF"/>
                </a:solidFill>
                <a:latin typeface="Times New Roman" panose="02020603050405020304" pitchFamily="18" charset="0"/>
                <a:cs typeface="Times New Roman" panose="02020603050405020304" pitchFamily="18" charset="0"/>
              </a:rPr>
              <a:t>с</a:t>
            </a:r>
            <a:r>
              <a:rPr lang="en-US" sz="1400" i="1" baseline="30000" dirty="0">
                <a:solidFill>
                  <a:srgbClr val="0000FF"/>
                </a:solidFill>
                <a:latin typeface="Times New Roman" panose="02020603050405020304" pitchFamily="18" charset="0"/>
                <a:cs typeface="Times New Roman" panose="02020603050405020304" pitchFamily="18" charset="0"/>
              </a:rPr>
              <a:t>2</a:t>
            </a:r>
            <a:r>
              <a:rPr lang="en-US" sz="1400" i="1" dirty="0">
                <a:solidFill>
                  <a:srgbClr val="0000FF"/>
                </a:solidFill>
                <a:latin typeface="Times New Roman" panose="02020603050405020304" pitchFamily="18" charset="0"/>
                <a:cs typeface="Times New Roman" panose="02020603050405020304" pitchFamily="18" charset="0"/>
              </a:rPr>
              <a:t>/</a:t>
            </a:r>
            <a:r>
              <a:rPr lang="en-US" sz="1400" dirty="0">
                <a:solidFill>
                  <a:srgbClr val="0000FF"/>
                </a:solidFill>
                <a:latin typeface="Times New Roman" panose="02020603050405020304" pitchFamily="18" charset="0"/>
                <a:cs typeface="Times New Roman" panose="02020603050405020304" pitchFamily="18" charset="0"/>
              </a:rPr>
              <a:t>2;</a:t>
            </a:r>
            <a:r>
              <a:rPr lang="ru-RU" sz="1400" dirty="0">
                <a:solidFill>
                  <a:srgbClr val="0000FF"/>
                </a:solidFill>
                <a:latin typeface="Times New Roman" panose="02020603050405020304" pitchFamily="18" charset="0"/>
                <a:cs typeface="Times New Roman" panose="02020603050405020304" pitchFamily="18" charset="0"/>
              </a:rPr>
              <a:t>                                              </a:t>
            </a:r>
            <a:r>
              <a:rPr lang="en-US" sz="1400" i="1" dirty="0">
                <a:solidFill>
                  <a:srgbClr val="0000FF"/>
                </a:solidFill>
                <a:latin typeface="Times New Roman" panose="02020603050405020304" pitchFamily="18" charset="0"/>
                <a:cs typeface="Times New Roman" panose="02020603050405020304" pitchFamily="18" charset="0"/>
              </a:rPr>
              <a:t> </a:t>
            </a:r>
            <a:r>
              <a:rPr lang="ru-RU" sz="1400" b="1" dirty="0">
                <a:solidFill>
                  <a:srgbClr val="0000FF"/>
                </a:solidFill>
                <a:latin typeface="Times New Roman" panose="02020603050405020304" pitchFamily="18" charset="0"/>
                <a:cs typeface="Times New Roman" panose="02020603050405020304" pitchFamily="18" charset="0"/>
              </a:rPr>
              <a:t>2.</a:t>
            </a:r>
            <a:r>
              <a:rPr lang="ru-RU" sz="1400" dirty="0">
                <a:solidFill>
                  <a:srgbClr val="0000FF"/>
                </a:solidFill>
                <a:latin typeface="Times New Roman" panose="02020603050405020304" pitchFamily="18" charset="0"/>
                <a:cs typeface="Times New Roman" panose="02020603050405020304" pitchFamily="18" charset="0"/>
              </a:rPr>
              <a:t> </a:t>
            </a:r>
            <a:r>
              <a:rPr lang="ru-RU" sz="1400" b="1" dirty="0">
                <a:solidFill>
                  <a:srgbClr val="0000FF"/>
                </a:solidFill>
                <a:latin typeface="Times New Roman" panose="02020603050405020304" pitchFamily="18" charset="0"/>
                <a:cs typeface="Times New Roman" panose="02020603050405020304" pitchFamily="18" charset="0"/>
              </a:rPr>
              <a:t>Существование</a:t>
            </a:r>
            <a:r>
              <a:rPr lang="ru-RU" sz="1400" dirty="0">
                <a:solidFill>
                  <a:srgbClr val="0000FF"/>
                </a:solidFill>
                <a:latin typeface="Times New Roman" panose="02020603050405020304" pitchFamily="18" charset="0"/>
                <a:cs typeface="Times New Roman" panose="02020603050405020304" pitchFamily="18" charset="0"/>
              </a:rPr>
              <a:t> </a:t>
            </a:r>
            <a:r>
              <a:rPr lang="ru-RU" sz="1400" b="1" dirty="0">
                <a:solidFill>
                  <a:srgbClr val="0000FF"/>
                </a:solidFill>
                <a:latin typeface="Times New Roman" panose="02020603050405020304" pitchFamily="18" charset="0"/>
                <a:cs typeface="Times New Roman" panose="02020603050405020304" pitchFamily="18" charset="0"/>
              </a:rPr>
              <a:t>«сильной» гравитации </a:t>
            </a:r>
            <a:r>
              <a:rPr lang="ru-RU" sz="1400" dirty="0">
                <a:solidFill>
                  <a:srgbClr val="0000FF"/>
                </a:solidFill>
                <a:latin typeface="Times New Roman" panose="02020603050405020304" pitchFamily="18" charset="0"/>
                <a:cs typeface="Times New Roman" panose="02020603050405020304" pitchFamily="18" charset="0"/>
              </a:rPr>
              <a:t>с (</a:t>
            </a:r>
            <a:r>
              <a:rPr lang="el-GR" sz="1400" dirty="0">
                <a:solidFill>
                  <a:srgbClr val="0000FF"/>
                </a:solidFill>
                <a:latin typeface="Times New Roman" panose="02020603050405020304" pitchFamily="18" charset="0"/>
                <a:cs typeface="Times New Roman" panose="02020603050405020304" pitchFamily="18" charset="0"/>
              </a:rPr>
              <a:t>ψ</a:t>
            </a:r>
            <a:r>
              <a:rPr lang="en-US" sz="1400" i="1" baseline="-250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g </a:t>
            </a:r>
            <a:r>
              <a:rPr lang="en-US" sz="1400" i="1"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a:t>
            </a:r>
            <a:r>
              <a:rPr lang="ru-RU" sz="14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1400" i="1" dirty="0">
                <a:solidFill>
                  <a:srgbClr val="0000FF"/>
                </a:solidFill>
                <a:latin typeface="Times New Roman" panose="02020603050405020304" pitchFamily="18" charset="0"/>
                <a:cs typeface="Times New Roman" panose="02020603050405020304" pitchFamily="18" charset="0"/>
              </a:rPr>
              <a:t>U/</a:t>
            </a:r>
            <a:r>
              <a:rPr lang="ru-RU" sz="14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ru-RU" sz="1400" i="1"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М =</a:t>
            </a:r>
            <a:r>
              <a:rPr lang="en-US" sz="1400" i="1"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 c</a:t>
            </a:r>
            <a:r>
              <a:rPr lang="en-US" sz="1400" i="1" baseline="300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2</a:t>
            </a:r>
            <a:r>
              <a:rPr lang="en-US" sz="14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a:t>
            </a:r>
            <a:r>
              <a:rPr lang="ru-RU" sz="14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 </a:t>
            </a:r>
            <a:r>
              <a:rPr lang="en-US" sz="1400" i="1"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GM/R</a:t>
            </a:r>
            <a:r>
              <a:rPr lang="ru-RU" sz="14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 как источника энергии всех форм </a:t>
            </a:r>
            <a:r>
              <a:rPr lang="ru-RU" sz="1400" dirty="0">
                <a:solidFill>
                  <a:srgbClr val="0000FF"/>
                </a:solidFill>
                <a:latin typeface="Times New Roman" panose="02020603050405020304" pitchFamily="18" charset="0"/>
                <a:cs typeface="Times New Roman" panose="02020603050405020304" pitchFamily="18" charset="0"/>
              </a:rPr>
              <a:t>барионного вещества </a:t>
            </a:r>
            <a:r>
              <a:rPr lang="ru-RU" sz="1400" i="1"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Е</a:t>
            </a:r>
            <a:r>
              <a:rPr lang="en-US" sz="1400" i="1" baseline="-250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k </a:t>
            </a:r>
            <a:r>
              <a:rPr lang="en-US" sz="1400" i="1"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 </a:t>
            </a:r>
            <a:r>
              <a:rPr lang="ru-RU" sz="1400" i="1" dirty="0">
                <a:solidFill>
                  <a:srgbClr val="0000FF"/>
                </a:solidFill>
                <a:latin typeface="Times New Roman" panose="02020603050405020304" pitchFamily="18" charset="0"/>
                <a:cs typeface="Times New Roman" panose="02020603050405020304" pitchFamily="18" charset="0"/>
              </a:rPr>
              <a:t>∫с</a:t>
            </a:r>
            <a:r>
              <a:rPr lang="en-US" sz="1400" i="1" dirty="0">
                <a:solidFill>
                  <a:srgbClr val="0000FF"/>
                </a:solidFill>
                <a:latin typeface="Times New Roman" panose="02020603050405020304" pitchFamily="18" charset="0"/>
                <a:cs typeface="Times New Roman" panose="02020603050405020304" pitchFamily="18" charset="0"/>
              </a:rPr>
              <a:t>d</a:t>
            </a:r>
            <a:r>
              <a:rPr lang="ru-RU" sz="1400" i="1" dirty="0" err="1">
                <a:solidFill>
                  <a:srgbClr val="0000FF"/>
                </a:solidFill>
                <a:latin typeface="Times New Roman" panose="02020603050405020304" pitchFamily="18" charset="0"/>
                <a:cs typeface="Times New Roman" panose="02020603050405020304" pitchFamily="18" charset="0"/>
              </a:rPr>
              <a:t>Мс</a:t>
            </a:r>
            <a:r>
              <a:rPr lang="ru-RU" sz="1400" i="1" dirty="0">
                <a:solidFill>
                  <a:srgbClr val="0000FF"/>
                </a:solidFill>
                <a:latin typeface="Times New Roman" panose="02020603050405020304" pitchFamily="18" charset="0"/>
                <a:cs typeface="Times New Roman" panose="02020603050405020304" pitchFamily="18" charset="0"/>
              </a:rPr>
              <a:t> = Мс</a:t>
            </a:r>
            <a:r>
              <a:rPr lang="ru-RU" sz="1400" baseline="30000" dirty="0">
                <a:solidFill>
                  <a:srgbClr val="0000FF"/>
                </a:solidFill>
                <a:latin typeface="Times New Roman" panose="02020603050405020304" pitchFamily="18" charset="0"/>
                <a:cs typeface="Times New Roman" panose="02020603050405020304" pitchFamily="18" charset="0"/>
              </a:rPr>
              <a:t>2</a:t>
            </a:r>
            <a:r>
              <a:rPr lang="ru-RU" sz="1400" dirty="0">
                <a:solidFill>
                  <a:srgbClr val="0000FF"/>
                </a:solidFill>
                <a:latin typeface="Times New Roman" panose="02020603050405020304" pitchFamily="18" charset="0"/>
                <a:cs typeface="Times New Roman" panose="02020603050405020304" pitchFamily="18" charset="0"/>
              </a:rPr>
              <a:t>.            </a:t>
            </a:r>
            <a:r>
              <a:rPr lang="ru-RU" sz="1400" b="1" dirty="0">
                <a:solidFill>
                  <a:srgbClr val="0000FF"/>
                </a:solidFill>
                <a:latin typeface="Times New Roman" panose="02020603050405020304" pitchFamily="18" charset="0"/>
                <a:cs typeface="Times New Roman" panose="02020603050405020304" pitchFamily="18" charset="0"/>
              </a:rPr>
              <a:t>3</a:t>
            </a:r>
            <a:r>
              <a:rPr lang="ru-RU" sz="1400" dirty="0">
                <a:solidFill>
                  <a:srgbClr val="0000FF"/>
                </a:solidFill>
                <a:latin typeface="Times New Roman" panose="02020603050405020304" pitchFamily="18" charset="0"/>
                <a:cs typeface="Times New Roman" panose="02020603050405020304" pitchFamily="18" charset="0"/>
              </a:rPr>
              <a:t>. </a:t>
            </a:r>
            <a:r>
              <a:rPr lang="ru-RU" sz="1400" b="1" dirty="0">
                <a:solidFill>
                  <a:srgbClr val="0000FF"/>
                </a:solidFill>
                <a:latin typeface="Times New Roman" panose="02020603050405020304" pitchFamily="18" charset="0"/>
                <a:cs typeface="Times New Roman" panose="02020603050405020304" pitchFamily="18" charset="0"/>
              </a:rPr>
              <a:t>Единство природы всех энергоносителей и их полей</a:t>
            </a:r>
            <a:r>
              <a:rPr lang="ru-RU" sz="1400" dirty="0">
                <a:solidFill>
                  <a:srgbClr val="0000FF"/>
                </a:solidFill>
                <a:latin typeface="Times New Roman" panose="02020603050405020304" pitchFamily="18" charset="0"/>
                <a:cs typeface="Times New Roman" panose="02020603050405020304" pitchFamily="18" charset="0"/>
              </a:rPr>
              <a:t> </a:t>
            </a:r>
            <a:r>
              <a:rPr lang="en-US" sz="1400" b="1" dirty="0">
                <a:solidFill>
                  <a:srgbClr val="0000FF"/>
                </a:solidFill>
                <a:latin typeface="Times New Roman" panose="02020603050405020304" pitchFamily="18" charset="0"/>
                <a:cs typeface="Times New Roman" panose="02020603050405020304" pitchFamily="18" charset="0"/>
              </a:rPr>
              <a:t>F</a:t>
            </a:r>
            <a:r>
              <a:rPr lang="en-US" sz="1400" i="1" baseline="-25000" dirty="0">
                <a:solidFill>
                  <a:srgbClr val="0000FF"/>
                </a:solidFill>
                <a:latin typeface="Times New Roman" panose="02020603050405020304" pitchFamily="18" charset="0"/>
                <a:cs typeface="Times New Roman" panose="02020603050405020304" pitchFamily="18" charset="0"/>
              </a:rPr>
              <a:t>i</a:t>
            </a:r>
            <a:r>
              <a:rPr lang="ru-RU" sz="1400" i="1" dirty="0">
                <a:solidFill>
                  <a:srgbClr val="0000FF"/>
                </a:solidFill>
                <a:latin typeface="Times New Roman" panose="02020603050405020304" pitchFamily="18" charset="0"/>
                <a:cs typeface="Times New Roman" panose="02020603050405020304" pitchFamily="18" charset="0"/>
              </a:rPr>
              <a:t> </a:t>
            </a:r>
            <a:r>
              <a:rPr lang="en-US" sz="14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a:t>
            </a:r>
            <a:r>
              <a:rPr lang="ru-RU" sz="14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1400" i="1" dirty="0">
                <a:solidFill>
                  <a:srgbClr val="0000FF"/>
                </a:solidFill>
                <a:latin typeface="Times New Roman" panose="02020603050405020304" pitchFamily="18" charset="0"/>
                <a:cs typeface="Times New Roman" panose="02020603050405020304" pitchFamily="18" charset="0"/>
              </a:rPr>
              <a:t>U/</a:t>
            </a:r>
            <a:r>
              <a:rPr lang="ru-RU" sz="14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1400" b="1"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r</a:t>
            </a:r>
            <a:r>
              <a:rPr lang="en-US" sz="1400" i="1" baseline="-25000" dirty="0">
                <a:solidFill>
                  <a:srgbClr val="0000FF"/>
                </a:solidFill>
                <a:latin typeface="Times New Roman" panose="02020603050405020304" pitchFamily="18" charset="0"/>
                <a:cs typeface="Times New Roman" panose="02020603050405020304" pitchFamily="18" charset="0"/>
              </a:rPr>
              <a:t>i</a:t>
            </a:r>
            <a:r>
              <a:rPr lang="ru-RU" sz="1400" dirty="0">
                <a:solidFill>
                  <a:srgbClr val="0000FF"/>
                </a:solidFill>
                <a:latin typeface="Times New Roman" panose="02020603050405020304" pitchFamily="18" charset="0"/>
                <a:cs typeface="Times New Roman" panose="02020603050405020304" pitchFamily="18" charset="0"/>
              </a:rPr>
              <a:t>;                             </a:t>
            </a:r>
            <a:r>
              <a:rPr lang="ru-RU" sz="1400" b="1" dirty="0">
                <a:solidFill>
                  <a:srgbClr val="0000FF"/>
                </a:solidFill>
                <a:latin typeface="Times New Roman" panose="02020603050405020304" pitchFamily="18" charset="0"/>
                <a:cs typeface="Times New Roman" panose="02020603050405020304" pitchFamily="18" charset="0"/>
              </a:rPr>
              <a:t>4</a:t>
            </a:r>
            <a:r>
              <a:rPr lang="ru-RU" sz="1400" dirty="0">
                <a:solidFill>
                  <a:srgbClr val="0000FF"/>
                </a:solidFill>
                <a:latin typeface="Times New Roman" panose="02020603050405020304" pitchFamily="18" charset="0"/>
                <a:cs typeface="Times New Roman" panose="02020603050405020304" pitchFamily="18" charset="0"/>
              </a:rPr>
              <a:t>. </a:t>
            </a:r>
            <a:r>
              <a:rPr lang="ru-RU" sz="1400" b="1" dirty="0">
                <a:solidFill>
                  <a:srgbClr val="0000FF"/>
                </a:solidFill>
                <a:latin typeface="Times New Roman" panose="02020603050405020304" pitchFamily="18" charset="0"/>
                <a:cs typeface="Times New Roman" panose="02020603050405020304" pitchFamily="18" charset="0"/>
              </a:rPr>
              <a:t>Преобладание неэлектромагнитного </a:t>
            </a:r>
            <a:r>
              <a:rPr lang="ru-RU" sz="1400" b="1" i="1" dirty="0">
                <a:solidFill>
                  <a:srgbClr val="0000FF"/>
                </a:solidFill>
                <a:latin typeface="Times New Roman" panose="02020603050405020304" pitchFamily="18" charset="0"/>
                <a:cs typeface="Times New Roman" panose="02020603050405020304" pitchFamily="18" charset="0"/>
              </a:rPr>
              <a:t>(</a:t>
            </a:r>
            <a:r>
              <a:rPr lang="ru-RU" sz="1400" b="1" i="1" dirty="0" err="1">
                <a:solidFill>
                  <a:srgbClr val="0000FF"/>
                </a:solidFill>
                <a:latin typeface="Times New Roman" panose="02020603050405020304" pitchFamily="18" charset="0"/>
                <a:cs typeface="Times New Roman" panose="02020603050405020304" pitchFamily="18" charset="0"/>
              </a:rPr>
              <a:t>гравиакустического</a:t>
            </a:r>
            <a:r>
              <a:rPr lang="ru-RU" sz="1400" b="1" i="1" dirty="0">
                <a:solidFill>
                  <a:srgbClr val="0000FF"/>
                </a:solidFill>
                <a:latin typeface="Times New Roman" panose="02020603050405020304" pitchFamily="18" charset="0"/>
                <a:cs typeface="Times New Roman" panose="02020603050405020304" pitchFamily="18" charset="0"/>
              </a:rPr>
              <a:t>) </a:t>
            </a:r>
            <a:r>
              <a:rPr lang="ru-RU" sz="1400" dirty="0">
                <a:solidFill>
                  <a:srgbClr val="0000FF"/>
                </a:solidFill>
                <a:latin typeface="Times New Roman" panose="02020603050405020304" pitchFamily="18" charset="0"/>
                <a:cs typeface="Times New Roman" panose="02020603050405020304" pitchFamily="18" charset="0"/>
              </a:rPr>
              <a:t>излучения </a:t>
            </a:r>
            <a:r>
              <a:rPr lang="ru-RU" sz="14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со </a:t>
            </a:r>
            <a:r>
              <a:rPr lang="ru-RU" sz="1400" dirty="0">
                <a:solidFill>
                  <a:srgbClr val="0000FF"/>
                </a:solidFill>
                <a:latin typeface="Times New Roman" panose="02020603050405020304" pitchFamily="18" charset="0"/>
                <a:cs typeface="Times New Roman" panose="02020603050405020304" pitchFamily="18" charset="0"/>
              </a:rPr>
              <a:t>свойствами радиантной (волновой) энергии:</a:t>
            </a:r>
          </a:p>
          <a:p>
            <a:pPr marL="0" indent="0">
              <a:buNone/>
            </a:pPr>
            <a:r>
              <a:rPr lang="ru-RU" sz="1400" b="1" dirty="0">
                <a:solidFill>
                  <a:srgbClr val="0000FF"/>
                </a:solidFill>
                <a:latin typeface="Times New Roman" panose="02020603050405020304" pitchFamily="18" charset="0"/>
                <a:cs typeface="Times New Roman" panose="02020603050405020304" pitchFamily="18" charset="0"/>
              </a:rPr>
              <a:t>5. Единство з-на «</a:t>
            </a:r>
            <a:r>
              <a:rPr lang="ru-RU" sz="1400" b="1" dirty="0" err="1">
                <a:solidFill>
                  <a:srgbClr val="0000FF"/>
                </a:solidFill>
                <a:latin typeface="Times New Roman" panose="02020603050405020304" pitchFamily="18" charset="0"/>
                <a:cs typeface="Times New Roman" panose="02020603050405020304" pitchFamily="18" charset="0"/>
              </a:rPr>
              <a:t>радиантного</a:t>
            </a:r>
            <a:r>
              <a:rPr lang="ru-RU" sz="1400" b="1" dirty="0">
                <a:solidFill>
                  <a:srgbClr val="0000FF"/>
                </a:solidFill>
                <a:latin typeface="Times New Roman" panose="02020603050405020304" pitchFamily="18" charset="0"/>
                <a:cs typeface="Times New Roman" panose="02020603050405020304" pitchFamily="18" charset="0"/>
              </a:rPr>
              <a:t>» энергообмена</a:t>
            </a:r>
            <a:r>
              <a:rPr lang="en-US" sz="1400" b="1" dirty="0">
                <a:solidFill>
                  <a:srgbClr val="0000FF"/>
                </a:solidFill>
                <a:latin typeface="Times New Roman" panose="02020603050405020304" pitchFamily="18" charset="0"/>
                <a:cs typeface="Times New Roman" panose="02020603050405020304" pitchFamily="18" charset="0"/>
              </a:rPr>
              <a:t> J</a:t>
            </a:r>
            <a:r>
              <a:rPr lang="en-US" sz="1400" b="1" i="1" baseline="-25000" dirty="0">
                <a:solidFill>
                  <a:srgbClr val="0000FF"/>
                </a:solidFill>
                <a:latin typeface="Times New Roman" panose="02020603050405020304" pitchFamily="18" charset="0"/>
                <a:cs typeface="Times New Roman" panose="02020603050405020304" pitchFamily="18" charset="0"/>
              </a:rPr>
              <a:t>r</a:t>
            </a:r>
            <a:r>
              <a:rPr lang="en-US" sz="1400" b="1" baseline="-25000" dirty="0">
                <a:solidFill>
                  <a:srgbClr val="0000FF"/>
                </a:solidFill>
                <a:latin typeface="Times New Roman" panose="02020603050405020304" pitchFamily="18" charset="0"/>
                <a:cs typeface="Times New Roman" panose="02020603050405020304" pitchFamily="18" charset="0"/>
              </a:rPr>
              <a:t> </a:t>
            </a:r>
            <a:r>
              <a:rPr lang="en-US" sz="1400" b="1" dirty="0">
                <a:solidFill>
                  <a:srgbClr val="0000FF"/>
                </a:solidFill>
                <a:latin typeface="Times New Roman" panose="02020603050405020304" pitchFamily="18" charset="0"/>
                <a:cs typeface="Times New Roman" panose="02020603050405020304" pitchFamily="18" charset="0"/>
              </a:rPr>
              <a:t>= - </a:t>
            </a:r>
            <a:r>
              <a:rPr lang="en-US" sz="1400" dirty="0" err="1">
                <a:solidFill>
                  <a:srgbClr val="0000FF"/>
                </a:solidFill>
                <a:latin typeface="Times New Roman" panose="02020603050405020304" pitchFamily="18" charset="0"/>
                <a:cs typeface="Times New Roman" panose="02020603050405020304" pitchFamily="18" charset="0"/>
              </a:rPr>
              <a:t>L</a:t>
            </a:r>
            <a:r>
              <a:rPr lang="en-US" sz="1400" b="1" i="1" baseline="-25000" dirty="0" err="1">
                <a:solidFill>
                  <a:srgbClr val="0000FF"/>
                </a:solidFill>
                <a:latin typeface="Times New Roman" panose="02020603050405020304" pitchFamily="18" charset="0"/>
                <a:cs typeface="Times New Roman" panose="02020603050405020304" pitchFamily="18" charset="0"/>
              </a:rPr>
              <a:t>r</a:t>
            </a:r>
            <a:r>
              <a:rPr lang="en-US" sz="1400" b="1" i="1" baseline="-25000" dirty="0">
                <a:solidFill>
                  <a:srgbClr val="0000FF"/>
                </a:solidFill>
                <a:latin typeface="Times New Roman" panose="02020603050405020304" pitchFamily="18" charset="0"/>
                <a:cs typeface="Times New Roman" panose="02020603050405020304" pitchFamily="18" charset="0"/>
              </a:rPr>
              <a:t> </a:t>
            </a:r>
            <a:r>
              <a:rPr lang="en-US" sz="1400" i="1" dirty="0">
                <a:solidFill>
                  <a:srgbClr val="0000FF"/>
                </a:solidFill>
                <a:latin typeface="Times New Roman" panose="02020603050405020304" pitchFamily="18" charset="0"/>
                <a:cs typeface="Times New Roman" panose="02020603050405020304" pitchFamily="18" charset="0"/>
              </a:rPr>
              <a:t>grad</a:t>
            </a:r>
            <a:r>
              <a:rPr lang="en-US" sz="1400" dirty="0">
                <a:solidFill>
                  <a:srgbClr val="0000FF"/>
                </a:solidFill>
                <a:latin typeface="Times New Roman" panose="02020603050405020304" pitchFamily="18" charset="0"/>
                <a:cs typeface="Times New Roman" panose="02020603050405020304" pitchFamily="18" charset="0"/>
              </a:rPr>
              <a:t>(</a:t>
            </a:r>
            <a:r>
              <a:rPr lang="en-US" sz="1400" i="1" dirty="0">
                <a:solidFill>
                  <a:srgbClr val="0000FF"/>
                </a:solidFill>
                <a:latin typeface="Times New Roman" panose="02020603050405020304" pitchFamily="18" charset="0"/>
                <a:cs typeface="Times New Roman" panose="02020603050405020304" pitchFamily="18" charset="0"/>
              </a:rPr>
              <a:t>A</a:t>
            </a:r>
            <a:r>
              <a:rPr lang="el-GR" sz="1400" i="1" dirty="0">
                <a:solidFill>
                  <a:srgbClr val="0000FF"/>
                </a:solidFill>
                <a:latin typeface="Times New Roman" panose="02020603050405020304" pitchFamily="18" charset="0"/>
                <a:cs typeface="Times New Roman" panose="02020603050405020304" pitchFamily="18" charset="0"/>
              </a:rPr>
              <a:t>ν</a:t>
            </a:r>
            <a:r>
              <a:rPr lang="en-US" sz="1400" dirty="0">
                <a:solidFill>
                  <a:srgbClr val="0000FF"/>
                </a:solidFill>
                <a:latin typeface="Times New Roman" panose="02020603050405020304" pitchFamily="18" charset="0"/>
                <a:cs typeface="Times New Roman" panose="02020603050405020304" pitchFamily="18" charset="0"/>
              </a:rPr>
              <a:t>)</a:t>
            </a:r>
            <a:r>
              <a:rPr lang="ru-RU" sz="1400" dirty="0">
                <a:solidFill>
                  <a:srgbClr val="0000FF"/>
                </a:solidFill>
                <a:latin typeface="Times New Roman" panose="02020603050405020304" pitchFamily="18" charset="0"/>
                <a:cs typeface="Times New Roman" panose="02020603050405020304" pitchFamily="18" charset="0"/>
              </a:rPr>
              <a:t> с другими;</a:t>
            </a:r>
          </a:p>
          <a:p>
            <a:pPr marL="0" indent="0">
              <a:buNone/>
            </a:pPr>
            <a:r>
              <a:rPr lang="ru-RU" sz="1400" b="1" dirty="0">
                <a:solidFill>
                  <a:srgbClr val="0000FF"/>
                </a:solidFill>
                <a:latin typeface="Times New Roman" panose="02020603050405020304" pitchFamily="18" charset="0"/>
                <a:cs typeface="Times New Roman" panose="02020603050405020304" pitchFamily="18" charset="0"/>
              </a:rPr>
              <a:t>6. </a:t>
            </a:r>
            <a:r>
              <a:rPr lang="ru-RU" sz="1400" b="1" dirty="0" err="1">
                <a:solidFill>
                  <a:srgbClr val="0000FF"/>
                </a:solidFill>
                <a:latin typeface="Times New Roman" panose="02020603050405020304" pitchFamily="18" charset="0"/>
                <a:cs typeface="Times New Roman" panose="02020603050405020304" pitchFamily="18" charset="0"/>
              </a:rPr>
              <a:t>Непотенциальный</a:t>
            </a:r>
            <a:r>
              <a:rPr lang="ru-RU" sz="1400" b="1" dirty="0">
                <a:solidFill>
                  <a:srgbClr val="0000FF"/>
                </a:solidFill>
                <a:latin typeface="Times New Roman" panose="02020603050405020304" pitchFamily="18" charset="0"/>
                <a:cs typeface="Times New Roman" panose="02020603050405020304" pitchFamily="18" charset="0"/>
              </a:rPr>
              <a:t> характер гравитационного поля </a:t>
            </a:r>
            <a:r>
              <a:rPr lang="en-US" sz="1400" b="1" dirty="0">
                <a:solidFill>
                  <a:srgbClr val="0000FF"/>
                </a:solidFill>
                <a:latin typeface="Times New Roman" panose="02020603050405020304" pitchFamily="18" charset="0"/>
                <a:cs typeface="Times New Roman" panose="02020603050405020304" pitchFamily="18" charset="0"/>
              </a:rPr>
              <a:t>F</a:t>
            </a:r>
            <a:r>
              <a:rPr lang="en-US" sz="1400" baseline="-25000" dirty="0">
                <a:solidFill>
                  <a:srgbClr val="0000FF"/>
                </a:solidFill>
                <a:latin typeface="Times New Roman" panose="02020603050405020304" pitchFamily="18" charset="0"/>
                <a:cs typeface="Times New Roman" panose="02020603050405020304" pitchFamily="18" charset="0"/>
              </a:rPr>
              <a:t>g </a:t>
            </a:r>
            <a:r>
              <a:rPr lang="ru-RU" sz="1400" dirty="0">
                <a:solidFill>
                  <a:srgbClr val="0000FF"/>
                </a:solidFill>
                <a:latin typeface="Times New Roman" panose="02020603050405020304" pitchFamily="18" charset="0"/>
                <a:cs typeface="Times New Roman" panose="02020603050405020304" pitchFamily="18" charset="0"/>
              </a:rPr>
              <a:t>= </a:t>
            </a:r>
            <a:r>
              <a:rPr lang="en-US" sz="1400" b="1" dirty="0">
                <a:solidFill>
                  <a:srgbClr val="0000FF"/>
                </a:solidFill>
                <a:latin typeface="Times New Roman" panose="02020603050405020304" pitchFamily="18" charset="0"/>
                <a:cs typeface="Times New Roman" panose="02020603050405020304" pitchFamily="18" charset="0"/>
              </a:rPr>
              <a:t>F</a:t>
            </a:r>
            <a:r>
              <a:rPr lang="en-US" sz="1400" baseline="-25000" dirty="0">
                <a:solidFill>
                  <a:srgbClr val="0000FF"/>
                </a:solidFill>
                <a:latin typeface="Times New Roman" panose="02020603050405020304" pitchFamily="18" charset="0"/>
                <a:cs typeface="Times New Roman" panose="02020603050405020304" pitchFamily="18" charset="0"/>
              </a:rPr>
              <a:t>g</a:t>
            </a:r>
            <a:r>
              <a:rPr lang="ru-RU" sz="1400" dirty="0">
                <a:solidFill>
                  <a:srgbClr val="0000FF"/>
                </a:solidFill>
                <a:latin typeface="Times New Roman" panose="02020603050405020304" pitchFamily="18" charset="0"/>
                <a:cs typeface="Times New Roman" panose="02020603050405020304" pitchFamily="18" charset="0"/>
              </a:rPr>
              <a:t>(</a:t>
            </a:r>
            <a:r>
              <a:rPr lang="en-US" sz="1400" b="1"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r</a:t>
            </a:r>
            <a:r>
              <a:rPr lang="ru-RU" sz="14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1400" b="1"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l-GR" sz="14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ρ</a:t>
            </a:r>
            <a:r>
              <a:rPr lang="ru-RU" sz="1400" i="1" dirty="0">
                <a:solidFill>
                  <a:srgbClr val="0000FF"/>
                </a:solidFill>
                <a:latin typeface="Times New Roman" panose="02020603050405020304" pitchFamily="18" charset="0"/>
                <a:cs typeface="Times New Roman" panose="02020603050405020304" pitchFamily="18" charset="0"/>
              </a:rPr>
              <a:t>,</a:t>
            </a:r>
            <a:r>
              <a:rPr lang="el-GR" sz="1400" b="1" dirty="0">
                <a:solidFill>
                  <a:srgbClr val="0000FF"/>
                </a:solidFill>
                <a:latin typeface="Times New Roman" panose="02020603050405020304" pitchFamily="18" charset="0"/>
                <a:cs typeface="Times New Roman" panose="02020603050405020304" pitchFamily="18" charset="0"/>
              </a:rPr>
              <a:t> </a:t>
            </a:r>
            <a:r>
              <a:rPr lang="el-GR" sz="1400" i="1" dirty="0">
                <a:solidFill>
                  <a:srgbClr val="0000FF"/>
                </a:solidFill>
                <a:latin typeface="Times New Roman" panose="02020603050405020304" pitchFamily="18" charset="0"/>
                <a:cs typeface="Times New Roman" panose="02020603050405020304" pitchFamily="18" charset="0"/>
              </a:rPr>
              <a:t>ν</a:t>
            </a:r>
            <a:r>
              <a:rPr lang="ru-RU" sz="1400" dirty="0">
                <a:solidFill>
                  <a:srgbClr val="0000FF"/>
                </a:solidFill>
                <a:latin typeface="Times New Roman" panose="02020603050405020304" pitchFamily="18" charset="0"/>
                <a:cs typeface="Times New Roman" panose="02020603050405020304" pitchFamily="18" charset="0"/>
              </a:rPr>
              <a:t>).</a:t>
            </a:r>
          </a:p>
          <a:p>
            <a:pPr marL="0" indent="0">
              <a:buNone/>
            </a:pPr>
            <a:r>
              <a:rPr lang="ru-RU" sz="1400" b="1" dirty="0">
                <a:solidFill>
                  <a:srgbClr val="0000FF"/>
                </a:solidFill>
                <a:latin typeface="Times New Roman" panose="02020603050405020304" pitchFamily="18" charset="0"/>
                <a:cs typeface="Times New Roman" panose="02020603050405020304" pitchFamily="18" charset="0"/>
              </a:rPr>
              <a:t>7. Единство з-нов преобразования полевых и </a:t>
            </a:r>
            <a:r>
              <a:rPr lang="ru-RU" sz="1400" b="1" dirty="0" err="1">
                <a:solidFill>
                  <a:srgbClr val="0000FF"/>
                </a:solidFill>
                <a:latin typeface="Times New Roman" panose="02020603050405020304" pitchFamily="18" charset="0"/>
                <a:cs typeface="Times New Roman" panose="02020603050405020304" pitchFamily="18" charset="0"/>
              </a:rPr>
              <a:t>неполевых</a:t>
            </a:r>
            <a:r>
              <a:rPr lang="ru-RU" sz="1400" b="1" dirty="0">
                <a:solidFill>
                  <a:srgbClr val="0000FF"/>
                </a:solidFill>
                <a:latin typeface="Times New Roman" panose="02020603050405020304" pitchFamily="18" charset="0"/>
                <a:cs typeface="Times New Roman" panose="02020603050405020304" pitchFamily="18" charset="0"/>
              </a:rPr>
              <a:t> форм энергии;</a:t>
            </a:r>
          </a:p>
          <a:p>
            <a:pPr marL="0" indent="0">
              <a:buNone/>
            </a:pPr>
            <a:r>
              <a:rPr lang="ru-RU" sz="1400" b="1" dirty="0">
                <a:solidFill>
                  <a:srgbClr val="0000FF"/>
                </a:solidFill>
                <a:latin typeface="Times New Roman" panose="02020603050405020304" pitchFamily="18" charset="0"/>
                <a:cs typeface="Times New Roman" panose="02020603050405020304" pitchFamily="18" charset="0"/>
              </a:rPr>
              <a:t>8. Выявление условий «подпитки» БТГ энергией «скрытой» массы</a:t>
            </a:r>
            <a:r>
              <a:rPr lang="ru-RU" sz="1400" dirty="0">
                <a:solidFill>
                  <a:srgbClr val="0000FF"/>
                </a:solidFill>
                <a:latin typeface="Times New Roman" panose="02020603050405020304" pitchFamily="18" charset="0"/>
                <a:cs typeface="Times New Roman" panose="02020603050405020304" pitchFamily="18" charset="0"/>
              </a:rPr>
              <a:t>:</a:t>
            </a:r>
          </a:p>
          <a:p>
            <a:pPr marL="0" indent="0">
              <a:buNone/>
            </a:pPr>
            <a:r>
              <a:rPr lang="ru-RU" altLang="ru-RU" sz="1400" dirty="0">
                <a:solidFill>
                  <a:srgbClr val="0000FF"/>
                </a:solidFill>
                <a:latin typeface="Times New Roman" panose="02020603050405020304" pitchFamily="18" charset="0"/>
                <a:cs typeface="Times New Roman" panose="02020603050405020304" pitchFamily="18" charset="0"/>
              </a:rPr>
              <a:t>- Понижением амплитуды </a:t>
            </a:r>
            <a:r>
              <a:rPr lang="en-US" sz="1400" i="1" dirty="0">
                <a:solidFill>
                  <a:srgbClr val="0000FF"/>
                </a:solidFill>
                <a:latin typeface="Times New Roman" panose="02020603050405020304" pitchFamily="18" charset="0"/>
                <a:cs typeface="Times New Roman" panose="02020603050405020304" pitchFamily="18" charset="0"/>
              </a:rPr>
              <a:t>A </a:t>
            </a:r>
            <a:r>
              <a:rPr lang="ru-RU" altLang="ru-RU" sz="1400" dirty="0">
                <a:solidFill>
                  <a:srgbClr val="0000FF"/>
                </a:solidFill>
                <a:latin typeface="Times New Roman" panose="02020603050405020304" pitchFamily="18" charset="0"/>
                <a:cs typeface="Times New Roman" panose="02020603050405020304" pitchFamily="18" charset="0"/>
              </a:rPr>
              <a:t>или частоты </a:t>
            </a:r>
            <a:r>
              <a:rPr lang="el-GR" sz="1400" i="1" dirty="0">
                <a:solidFill>
                  <a:srgbClr val="0000FF"/>
                </a:solidFill>
                <a:latin typeface="Times New Roman" panose="02020603050405020304" pitchFamily="18" charset="0"/>
                <a:cs typeface="Times New Roman" panose="02020603050405020304" pitchFamily="18" charset="0"/>
              </a:rPr>
              <a:t>ν </a:t>
            </a:r>
            <a:r>
              <a:rPr lang="ru-RU" altLang="ru-RU" sz="1400" dirty="0">
                <a:solidFill>
                  <a:srgbClr val="0000FF"/>
                </a:solidFill>
                <a:latin typeface="Times New Roman" panose="02020603050405020304" pitchFamily="18" charset="0"/>
                <a:cs typeface="Times New Roman" panose="02020603050405020304" pitchFamily="18" charset="0"/>
              </a:rPr>
              <a:t>процессов в БТГ путем смещения резонанса, сдвига фаз, задержки реакции, кавитации, ультразвука и любых др. сверхбыстрых процессов; </a:t>
            </a:r>
          </a:p>
          <a:p>
            <a:pPr marL="0" indent="0">
              <a:buNone/>
            </a:pPr>
            <a:r>
              <a:rPr lang="ru-RU" sz="1400" dirty="0">
                <a:solidFill>
                  <a:srgbClr val="0000FF"/>
                </a:solidFill>
                <a:latin typeface="Times New Roman" panose="02020603050405020304" pitchFamily="18" charset="0"/>
                <a:cs typeface="Times New Roman" panose="02020603050405020304" pitchFamily="18" charset="0"/>
              </a:rPr>
              <a:t>- Созданием различных условий протекания прямой и обратной ветви цикла (температур или скоростей прямого и обратного хода, дисбаланса крутящих моментов и т. п.). </a:t>
            </a: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p:txBody>
      </p:sp>
      <p:sp>
        <p:nvSpPr>
          <p:cNvPr id="32" name="Rectangle 14">
            <a:extLst>
              <a:ext uri="{FF2B5EF4-FFF2-40B4-BE49-F238E27FC236}">
                <a16:creationId xmlns="" xmlns:a16="http://schemas.microsoft.com/office/drawing/2014/main" id="{FB96BD67-CDCA-4740-8ABC-AA2CD9BDBC98}"/>
              </a:ext>
            </a:extLst>
          </p:cNvPr>
          <p:cNvSpPr>
            <a:spLocks noChangeArrowheads="1"/>
          </p:cNvSpPr>
          <p:nvPr/>
        </p:nvSpPr>
        <p:spPr bwMode="auto">
          <a:xfrm>
            <a:off x="3990822" y="2359996"/>
            <a:ext cx="210666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l-GR" sz="1400" dirty="0">
                <a:latin typeface="Times New Roman" panose="02020603050405020304" pitchFamily="18" charset="0"/>
                <a:cs typeface="Times New Roman" panose="02020603050405020304" pitchFamily="18" charset="0"/>
              </a:rPr>
              <a:t>ρ</a:t>
            </a:r>
            <a:r>
              <a:rPr kumimoji="0" lang="en-US" altLang="ru-RU" sz="1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pt-BR"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ru-RU" altLang="ru-RU"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υ</a:t>
            </a:r>
            <a:r>
              <a:rPr kumimoji="0" lang="en-US" altLang="ru-RU" sz="1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a:t>
            </a:r>
            <a:r>
              <a:rPr kumimoji="0" lang="en-US"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ρ</a:t>
            </a:r>
            <a:r>
              <a:rPr kumimoji="0" lang="en-US" altLang="ru-RU" sz="1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pt-BR" altLang="ru-RU"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lang="el-GR" sz="1400" dirty="0">
                <a:latin typeface="Times New Roman" panose="02020603050405020304" pitchFamily="18" charset="0"/>
                <a:cs typeface="Times New Roman" panose="02020603050405020304" pitchFamily="18" charset="0"/>
              </a:rPr>
              <a:t>ρ</a:t>
            </a:r>
            <a:r>
              <a:rPr lang="en-US" altLang="ru-RU" sz="1400" i="1" baseline="-30000" dirty="0">
                <a:latin typeface="Times New Roman" panose="02020603050405020304" pitchFamily="18" charset="0"/>
                <a:ea typeface="Calibri" panose="020F0502020204030204" pitchFamily="34" charset="0"/>
                <a:cs typeface="Times New Roman" panose="02020603050405020304" pitchFamily="18" charset="0"/>
              </a:rPr>
              <a:t>i</a:t>
            </a:r>
            <a:r>
              <a:rPr lang="ru-RU" altLang="ru-RU" sz="1400" dirty="0">
                <a:latin typeface="Times New Roman" panose="02020603050405020304" pitchFamily="18" charset="0"/>
                <a:ea typeface="Calibri" panose="020F0502020204030204" pitchFamily="34" charset="0"/>
                <a:cs typeface="Times New Roman" panose="02020603050405020304" pitchFamily="18" charset="0"/>
              </a:rPr>
              <a:t>/</a:t>
            </a:r>
            <a:r>
              <a:rPr lang="en-US" altLang="ru-RU" sz="1400" i="1" dirty="0">
                <a:latin typeface="Times New Roman" panose="02020603050405020304" pitchFamily="18" charset="0"/>
                <a:ea typeface="Calibri" panose="020F0502020204030204" pitchFamily="34" charset="0"/>
                <a:cs typeface="Times New Roman" panose="02020603050405020304" pitchFamily="18" charset="0"/>
              </a:rPr>
              <a:t>d</a:t>
            </a:r>
            <a:r>
              <a:rPr lang="pt-BR" altLang="ru-RU" sz="1400" i="1" dirty="0">
                <a:latin typeface="Times New Roman" panose="02020603050405020304" pitchFamily="18" charset="0"/>
                <a:ea typeface="Calibri" panose="020F0502020204030204" pitchFamily="34" charset="0"/>
                <a:cs typeface="Times New Roman" panose="02020603050405020304" pitchFamily="18" charset="0"/>
              </a:rPr>
              <a:t>t</a:t>
            </a:r>
            <a:endParaRPr kumimoji="0" lang="ru-RU" altLang="ru-RU" sz="1400" b="0" i="0" u="none" strike="noStrike" cap="none" normalizeH="0" baseline="0" dirty="0">
              <a:ln>
                <a:noFill/>
              </a:ln>
              <a:solidFill>
                <a:schemeClr val="tx1"/>
              </a:solidFill>
              <a:effectLst/>
              <a:latin typeface="Arial" panose="020B0604020202020204" pitchFamily="34" charset="0"/>
            </a:endParaRPr>
          </a:p>
        </p:txBody>
      </p:sp>
      <p:sp>
        <p:nvSpPr>
          <p:cNvPr id="43" name="Прямоугольник 42">
            <a:extLst>
              <a:ext uri="{FF2B5EF4-FFF2-40B4-BE49-F238E27FC236}">
                <a16:creationId xmlns="" xmlns:a16="http://schemas.microsoft.com/office/drawing/2014/main" id="{671FAC5C-E336-4867-A16A-64B47031DB5C}"/>
              </a:ext>
            </a:extLst>
          </p:cNvPr>
          <p:cNvSpPr/>
          <p:nvPr/>
        </p:nvSpPr>
        <p:spPr>
          <a:xfrm>
            <a:off x="6371518" y="801332"/>
            <a:ext cx="2658539" cy="1600438"/>
          </a:xfrm>
          <a:prstGeom prst="rect">
            <a:avLst/>
          </a:prstGeom>
        </p:spPr>
        <p:txBody>
          <a:bodyPr wrap="square">
            <a:spAutoFit/>
          </a:bodyPr>
          <a:lstStyle/>
          <a:p>
            <a:pPr marL="0" indent="0" algn="ctr">
              <a:buNone/>
            </a:pPr>
            <a:r>
              <a:rPr lang="ru-RU" sz="1400" i="1" dirty="0">
                <a:latin typeface="Times New Roman" panose="02020603050405020304" pitchFamily="18" charset="0"/>
                <a:cs typeface="Times New Roman" panose="02020603050405020304" pitchFamily="18" charset="0"/>
              </a:rPr>
              <a:t>«Это лишь вопрос времени,</a:t>
            </a:r>
            <a:r>
              <a:rPr lang="en-US" sz="1400" i="1" dirty="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как</a:t>
            </a:r>
            <a:endParaRPr lang="en-US" sz="1400" i="1" dirty="0">
              <a:latin typeface="Times New Roman" panose="02020603050405020304" pitchFamily="18" charset="0"/>
              <a:cs typeface="Times New Roman" panose="02020603050405020304" pitchFamily="18" charset="0"/>
            </a:endParaRPr>
          </a:p>
          <a:p>
            <a:pPr marL="0" indent="0" algn="r">
              <a:buNone/>
            </a:pPr>
            <a:r>
              <a:rPr lang="ru-RU" sz="1400" i="1" dirty="0">
                <a:latin typeface="Times New Roman" panose="02020603050405020304" pitchFamily="18" charset="0"/>
                <a:cs typeface="Times New Roman" panose="02020603050405020304" pitchFamily="18" charset="0"/>
              </a:rPr>
              <a:t>скоро  человечеству  удастся</a:t>
            </a:r>
            <a:endParaRPr lang="en-US" sz="1400" i="1" dirty="0">
              <a:latin typeface="Times New Roman" panose="02020603050405020304" pitchFamily="18" charset="0"/>
              <a:cs typeface="Times New Roman" panose="02020603050405020304" pitchFamily="18" charset="0"/>
            </a:endParaRPr>
          </a:p>
          <a:p>
            <a:pPr marL="0" indent="0" algn="r">
              <a:buNone/>
            </a:pPr>
            <a:r>
              <a:rPr lang="ru-RU" sz="1400" i="1" dirty="0">
                <a:latin typeface="Times New Roman" panose="02020603050405020304" pitchFamily="18" charset="0"/>
                <a:cs typeface="Times New Roman" panose="02020603050405020304" pitchFamily="18" charset="0"/>
              </a:rPr>
              <a:t> подключить  свои   машины  к </a:t>
            </a:r>
          </a:p>
          <a:p>
            <a:pPr marL="0" indent="0" algn="r">
              <a:buNone/>
            </a:pPr>
            <a:r>
              <a:rPr lang="ru-RU" sz="1400" i="1" dirty="0">
                <a:latin typeface="Times New Roman" panose="02020603050405020304" pitchFamily="18" charset="0"/>
                <a:cs typeface="Times New Roman" panose="02020603050405020304" pitchFamily="18" charset="0"/>
              </a:rPr>
              <a:t>самому  источнику  </a:t>
            </a:r>
            <a:r>
              <a:rPr lang="ru-RU" sz="1400" i="1" dirty="0">
                <a:solidFill>
                  <a:srgbClr val="000000"/>
                </a:solidFill>
                <a:latin typeface="Times New Roman" panose="02020603050405020304" pitchFamily="18" charset="0"/>
                <a:cs typeface="Times New Roman" panose="02020603050405020304" pitchFamily="18" charset="0"/>
              </a:rPr>
              <a:t>энергии </a:t>
            </a:r>
            <a:r>
              <a:rPr lang="ru-RU" sz="1400" i="1" dirty="0">
                <a:latin typeface="Times New Roman" panose="02020603050405020304" pitchFamily="18" charset="0"/>
                <a:cs typeface="Times New Roman" panose="02020603050405020304" pitchFamily="18" charset="0"/>
              </a:rPr>
              <a:t>окружающего нас</a:t>
            </a:r>
            <a:r>
              <a:rPr lang="ru-RU" sz="1400" i="1" dirty="0">
                <a:solidFill>
                  <a:srgbClr val="000000"/>
                </a:solidFill>
                <a:latin typeface="Times New Roman" panose="02020603050405020304" pitchFamily="18" charset="0"/>
                <a:cs typeface="Times New Roman" panose="02020603050405020304" pitchFamily="18" charset="0"/>
              </a:rPr>
              <a:t> простран-ства»</a:t>
            </a:r>
            <a:r>
              <a:rPr lang="ru-RU" sz="1400" i="1" dirty="0">
                <a:latin typeface="Times New Roman" panose="02020603050405020304" pitchFamily="18" charset="0"/>
                <a:cs typeface="Times New Roman" panose="02020603050405020304" pitchFamily="18" charset="0"/>
              </a:rPr>
              <a:t> </a:t>
            </a:r>
          </a:p>
          <a:p>
            <a:pPr marL="0" indent="0" algn="r">
              <a:buNone/>
            </a:pPr>
            <a:r>
              <a:rPr lang="ru-RU" sz="1400" i="1" dirty="0" err="1">
                <a:latin typeface="Times New Roman" panose="02020603050405020304" pitchFamily="18" charset="0"/>
                <a:cs typeface="Times New Roman" panose="02020603050405020304" pitchFamily="18" charset="0"/>
              </a:rPr>
              <a:t>Н.Тесла</a:t>
            </a:r>
            <a:r>
              <a:rPr lang="ru-RU" sz="1400" i="1" dirty="0">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1602892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25345EA-857E-4E9D-A49C-FB8F6B7C861D}"/>
              </a:ext>
            </a:extLst>
          </p:cNvPr>
          <p:cNvSpPr>
            <a:spLocks noGrp="1"/>
          </p:cNvSpPr>
          <p:nvPr>
            <p:ph type="title"/>
          </p:nvPr>
        </p:nvSpPr>
        <p:spPr>
          <a:xfrm>
            <a:off x="107504" y="339967"/>
            <a:ext cx="8579296" cy="338554"/>
          </a:xfrm>
        </p:spPr>
        <p:txBody>
          <a:bodyPr/>
          <a:lstStyle/>
          <a:p>
            <a:r>
              <a:rPr lang="ru-RU" sz="2000" b="1" dirty="0">
                <a:solidFill>
                  <a:srgbClr val="0000FF"/>
                </a:solidFill>
                <a:latin typeface="Arial" pitchFamily="34" charset="0"/>
                <a:cs typeface="Times New Roman" panose="02020603050405020304" pitchFamily="18" charset="0"/>
              </a:rPr>
              <a:t>5. Действующие энергоустановки на энергии окружающей среды</a:t>
            </a:r>
          </a:p>
        </p:txBody>
      </p:sp>
      <p:pic>
        <p:nvPicPr>
          <p:cNvPr id="6" name="Рисунок 5">
            <a:extLst>
              <a:ext uri="{FF2B5EF4-FFF2-40B4-BE49-F238E27FC236}">
                <a16:creationId xmlns="" xmlns:a16="http://schemas.microsoft.com/office/drawing/2014/main" id="{D6D574AA-A4C0-4922-8065-B7CDEFEA89F1}"/>
              </a:ext>
            </a:extLst>
          </p:cNvPr>
          <p:cNvPicPr>
            <a:picLocks noChangeAspect="1"/>
          </p:cNvPicPr>
          <p:nvPr/>
        </p:nvPicPr>
        <p:blipFill>
          <a:blip r:embed="rId3" cstate="print"/>
          <a:stretch>
            <a:fillRect/>
          </a:stretch>
        </p:blipFill>
        <p:spPr>
          <a:xfrm>
            <a:off x="5868143" y="3320156"/>
            <a:ext cx="2712690" cy="1772751"/>
          </a:xfrm>
          <a:prstGeom prst="rect">
            <a:avLst/>
          </a:prstGeom>
        </p:spPr>
      </p:pic>
      <p:sp>
        <p:nvSpPr>
          <p:cNvPr id="9" name="Объект 8">
            <a:extLst>
              <a:ext uri="{FF2B5EF4-FFF2-40B4-BE49-F238E27FC236}">
                <a16:creationId xmlns="" xmlns:a16="http://schemas.microsoft.com/office/drawing/2014/main" id="{F85E35F5-7863-4FF4-9D79-8F66C7E0F632}"/>
              </a:ext>
            </a:extLst>
          </p:cNvPr>
          <p:cNvSpPr>
            <a:spLocks noGrp="1"/>
          </p:cNvSpPr>
          <p:nvPr>
            <p:ph sz="half" idx="2"/>
          </p:nvPr>
        </p:nvSpPr>
        <p:spPr>
          <a:xfrm>
            <a:off x="5677322" y="1062189"/>
            <a:ext cx="3143150" cy="5521173"/>
          </a:xfrm>
        </p:spPr>
        <p:txBody>
          <a:bodyPr/>
          <a:lstStyle/>
          <a:p>
            <a:endParaRPr lang="ru-RU" dirty="0"/>
          </a:p>
          <a:p>
            <a:endParaRPr lang="ru-RU" dirty="0"/>
          </a:p>
          <a:p>
            <a:endParaRPr lang="ru-RU" dirty="0"/>
          </a:p>
          <a:p>
            <a:r>
              <a:rPr lang="ru-RU" sz="1600" dirty="0">
                <a:latin typeface="Times New Roman" panose="02020603050405020304" pitchFamily="18" charset="0"/>
                <a:cs typeface="Times New Roman" panose="02020603050405020304" pitchFamily="18" charset="0"/>
              </a:rPr>
              <a:t>        </a:t>
            </a: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pPr marL="1171575" indent="-1171575">
              <a:buNone/>
            </a:pPr>
            <a:r>
              <a:rPr lang="ru-RU" sz="1600" dirty="0">
                <a:latin typeface="Times New Roman" panose="02020603050405020304" pitchFamily="18" charset="0"/>
                <a:cs typeface="Times New Roman" panose="02020603050405020304" pitchFamily="18" charset="0"/>
              </a:rPr>
              <a:t>    </a:t>
            </a:r>
          </a:p>
        </p:txBody>
      </p:sp>
      <p:sp>
        <p:nvSpPr>
          <p:cNvPr id="13" name="Прямоугольник 12">
            <a:extLst>
              <a:ext uri="{FF2B5EF4-FFF2-40B4-BE49-F238E27FC236}">
                <a16:creationId xmlns="" xmlns:a16="http://schemas.microsoft.com/office/drawing/2014/main" id="{C93A3216-0623-4C40-9C39-0CAD55944B87}"/>
              </a:ext>
            </a:extLst>
          </p:cNvPr>
          <p:cNvSpPr/>
          <p:nvPr/>
        </p:nvSpPr>
        <p:spPr>
          <a:xfrm>
            <a:off x="518456" y="1196752"/>
            <a:ext cx="4572000" cy="338554"/>
          </a:xfrm>
          <a:prstGeom prst="rect">
            <a:avLst/>
          </a:prstGeom>
        </p:spPr>
        <p:txBody>
          <a:bodyPr>
            <a:spAutoFit/>
          </a:bodyPr>
          <a:lstStyle/>
          <a:p>
            <a:r>
              <a:rPr lang="ru-RU" sz="1600" dirty="0"/>
              <a:t> </a:t>
            </a:r>
          </a:p>
        </p:txBody>
      </p:sp>
      <p:sp>
        <p:nvSpPr>
          <p:cNvPr id="14" name="Объект 13">
            <a:extLst>
              <a:ext uri="{FF2B5EF4-FFF2-40B4-BE49-F238E27FC236}">
                <a16:creationId xmlns="" xmlns:a16="http://schemas.microsoft.com/office/drawing/2014/main" id="{83AE96FA-58DE-4E60-AA1A-4C3033104B21}"/>
              </a:ext>
            </a:extLst>
          </p:cNvPr>
          <p:cNvSpPr>
            <a:spLocks noGrp="1"/>
          </p:cNvSpPr>
          <p:nvPr>
            <p:ph sz="half" idx="1"/>
          </p:nvPr>
        </p:nvSpPr>
        <p:spPr>
          <a:xfrm>
            <a:off x="457200" y="1484785"/>
            <a:ext cx="5220122" cy="4536504"/>
          </a:xfrm>
        </p:spPr>
        <p:txBody>
          <a:bodyPr/>
          <a:lstStyle/>
          <a:p>
            <a:pPr marL="0" indent="0" algn="just"/>
            <a:r>
              <a:rPr lang="ru-RU" sz="1400" dirty="0">
                <a:latin typeface="Times New Roman" panose="02020603050405020304" pitchFamily="18" charset="0"/>
                <a:cs typeface="Times New Roman" panose="02020603050405020304" pitchFamily="18" charset="0"/>
              </a:rPr>
              <a:t>     </a:t>
            </a:r>
            <a:r>
              <a:rPr lang="ru-RU" sz="1400" dirty="0">
                <a:solidFill>
                  <a:srgbClr val="0000FF"/>
                </a:solidFill>
                <a:latin typeface="Times New Roman" panose="02020603050405020304" pitchFamily="18" charset="0"/>
                <a:cs typeface="Times New Roman" panose="02020603050405020304" pitchFamily="18" charset="0"/>
              </a:rPr>
              <a:t>О практической возможности использования изобретения </a:t>
            </a:r>
            <a:r>
              <a:rPr lang="ru-RU" sz="1400" dirty="0" err="1">
                <a:solidFill>
                  <a:srgbClr val="0000FF"/>
                </a:solidFill>
                <a:latin typeface="Times New Roman" panose="02020603050405020304" pitchFamily="18" charset="0"/>
                <a:cs typeface="Times New Roman" panose="02020603050405020304" pitchFamily="18" charset="0"/>
              </a:rPr>
              <a:t>Н.Тесла</a:t>
            </a:r>
            <a:r>
              <a:rPr lang="ru-RU" sz="1400" dirty="0">
                <a:solidFill>
                  <a:srgbClr val="0000FF"/>
                </a:solidFill>
                <a:latin typeface="Times New Roman" panose="02020603050405020304" pitchFamily="18" charset="0"/>
                <a:cs typeface="Times New Roman" panose="02020603050405020304" pitchFamily="18" charset="0"/>
              </a:rPr>
              <a:t> свидетельствует генератор «Тестатика» П. Баумана. Устройство представляет собой </a:t>
            </a:r>
            <a:r>
              <a:rPr lang="ru-RU" sz="1400" dirty="0" err="1">
                <a:solidFill>
                  <a:srgbClr val="0000FF"/>
                </a:solidFill>
                <a:latin typeface="Times New Roman" panose="02020603050405020304" pitchFamily="18" charset="0"/>
                <a:cs typeface="Times New Roman" panose="02020603050405020304" pitchFamily="18" charset="0"/>
              </a:rPr>
              <a:t>электрофорный</a:t>
            </a:r>
            <a:r>
              <a:rPr lang="ru-RU" sz="1400" dirty="0">
                <a:solidFill>
                  <a:srgbClr val="0000FF"/>
                </a:solidFill>
                <a:latin typeface="Times New Roman" panose="02020603050405020304" pitchFamily="18" charset="0"/>
                <a:cs typeface="Times New Roman" panose="02020603050405020304" pitchFamily="18" charset="0"/>
              </a:rPr>
              <a:t> генератор </a:t>
            </a:r>
            <a:r>
              <a:rPr lang="ru-RU" sz="1400" dirty="0" err="1">
                <a:solidFill>
                  <a:srgbClr val="0000FF"/>
                </a:solidFill>
                <a:latin typeface="Times New Roman" panose="02020603050405020304" pitchFamily="18" charset="0"/>
                <a:cs typeface="Times New Roman" panose="02020603050405020304" pitchFamily="18" charset="0"/>
              </a:rPr>
              <a:t>Вимшурста</a:t>
            </a:r>
            <a:r>
              <a:rPr lang="ru-RU" sz="1400" dirty="0">
                <a:solidFill>
                  <a:srgbClr val="0000FF"/>
                </a:solidFill>
                <a:latin typeface="Times New Roman" panose="02020603050405020304" pitchFamily="18" charset="0"/>
                <a:cs typeface="Times New Roman" panose="02020603050405020304" pitchFamily="18" charset="0"/>
              </a:rPr>
              <a:t> - два диска с закреплёнными на них алюминиевыми сегментами и разделением зарядов на сегментах дисков с помощью щёток. Самовращение дисков обеспечивается относительным смещением щёток, а прерыватели и подковообразные магниты версии ЭДС повышают ЭДС до 100 </a:t>
            </a:r>
            <a:r>
              <a:rPr lang="ru-RU" sz="1400" dirty="0" err="1">
                <a:solidFill>
                  <a:srgbClr val="0000FF"/>
                </a:solidFill>
                <a:latin typeface="Times New Roman" panose="02020603050405020304" pitchFamily="18" charset="0"/>
                <a:cs typeface="Times New Roman" panose="02020603050405020304" pitchFamily="18" charset="0"/>
              </a:rPr>
              <a:t>кВ</a:t>
            </a:r>
            <a:r>
              <a:rPr lang="ru-RU" sz="1400" dirty="0">
                <a:solidFill>
                  <a:srgbClr val="0000FF"/>
                </a:solidFill>
                <a:latin typeface="Times New Roman" panose="02020603050405020304" pitchFamily="18" charset="0"/>
                <a:cs typeface="Times New Roman" panose="02020603050405020304" pitchFamily="18" charset="0"/>
              </a:rPr>
              <a:t> и более. Диодный модуль, лейденские банки и понижающий трансформатор на 220 В обеспечивают необходимые параметры тока. </a:t>
            </a:r>
          </a:p>
          <a:p>
            <a:pPr marL="0" indent="0" algn="just"/>
            <a:r>
              <a:rPr lang="ru-RU" sz="1400" dirty="0">
                <a:solidFill>
                  <a:srgbClr val="0000FF"/>
                </a:solidFill>
                <a:latin typeface="Times New Roman" panose="02020603050405020304" pitchFamily="18" charset="0"/>
                <a:cs typeface="Times New Roman" panose="02020603050405020304" pitchFamily="18" charset="0"/>
              </a:rPr>
              <a:t>       Имеются отчёты 12 учёных, в разное время приезжавших в общину для обследования и проверки работоспособности «</a:t>
            </a:r>
            <a:r>
              <a:rPr lang="ru-RU" sz="1400" dirty="0" err="1">
                <a:solidFill>
                  <a:srgbClr val="0000FF"/>
                </a:solidFill>
                <a:latin typeface="Times New Roman" panose="02020603050405020304" pitchFamily="18" charset="0"/>
                <a:cs typeface="Times New Roman" panose="02020603050405020304" pitchFamily="18" charset="0"/>
              </a:rPr>
              <a:t>Тестатики</a:t>
            </a:r>
            <a:r>
              <a:rPr lang="ru-RU" sz="1400" dirty="0">
                <a:solidFill>
                  <a:srgbClr val="0000FF"/>
                </a:solidFill>
                <a:latin typeface="Times New Roman" panose="02020603050405020304" pitchFamily="18" charset="0"/>
                <a:cs typeface="Times New Roman" panose="02020603050405020304" pitchFamily="18" charset="0"/>
              </a:rPr>
              <a:t>», в т.ч. С. Маринов, в течение многих лет изучавший подаренную ему модель диаметром 20 см. и мощностью 200 Вт. </a:t>
            </a:r>
          </a:p>
          <a:p>
            <a:pPr marL="0" indent="0" algn="just"/>
            <a:r>
              <a:rPr lang="ru-RU" sz="1400" dirty="0">
                <a:solidFill>
                  <a:srgbClr val="0000FF"/>
                </a:solidFill>
                <a:latin typeface="Times New Roman" panose="02020603050405020304" pitchFamily="18" charset="0"/>
                <a:cs typeface="Times New Roman" panose="02020603050405020304" pitchFamily="18" charset="0"/>
              </a:rPr>
              <a:t>       В общине, находящейся в горах вдали от ЛЭП, установлено несколько машин диаметром 2 метра и производительностью около 30 кВт (см. рис.). Они в течение более 35 лет покрывают потребности общины «Methernita» (включая и производственные мастерские). </a:t>
            </a:r>
          </a:p>
        </p:txBody>
      </p:sp>
      <p:sp>
        <p:nvSpPr>
          <p:cNvPr id="15" name="Прямоугольник 14">
            <a:extLst>
              <a:ext uri="{FF2B5EF4-FFF2-40B4-BE49-F238E27FC236}">
                <a16:creationId xmlns="" xmlns:a16="http://schemas.microsoft.com/office/drawing/2014/main" id="{4FC3DCC4-66A3-472A-A99E-BC15C1128379}"/>
              </a:ext>
            </a:extLst>
          </p:cNvPr>
          <p:cNvSpPr/>
          <p:nvPr/>
        </p:nvSpPr>
        <p:spPr>
          <a:xfrm>
            <a:off x="5868143" y="5182146"/>
            <a:ext cx="2632516" cy="461665"/>
          </a:xfrm>
          <a:prstGeom prst="rect">
            <a:avLst/>
          </a:prstGeom>
        </p:spPr>
        <p:txBody>
          <a:bodyPr wrap="none">
            <a:spAutoFit/>
          </a:bodyPr>
          <a:lstStyle/>
          <a:p>
            <a:r>
              <a:rPr lang="ru-RU" sz="1200" dirty="0">
                <a:latin typeface="Times New Roman" panose="02020603050405020304" pitchFamily="18" charset="0"/>
                <a:cs typeface="Times New Roman" panose="02020603050405020304" pitchFamily="18" charset="0"/>
              </a:rPr>
              <a:t>Фотография генератора «Тестатика»</a:t>
            </a:r>
          </a:p>
          <a:p>
            <a:r>
              <a:rPr lang="ru-RU" sz="1200" dirty="0">
                <a:latin typeface="Times New Roman" panose="02020603050405020304" pitchFamily="18" charset="0"/>
                <a:cs typeface="Times New Roman" panose="02020603050405020304" pitchFamily="18" charset="0"/>
              </a:rPr>
              <a:t>  в одной из мастерских (</a:t>
            </a:r>
            <a:r>
              <a:rPr lang="ru-RU" sz="1200" dirty="0" err="1">
                <a:latin typeface="Times New Roman" panose="02020603050405020304" pitchFamily="18" charset="0"/>
                <a:cs typeface="Times New Roman" panose="02020603050405020304" pitchFamily="18" charset="0"/>
              </a:rPr>
              <a:t>Щвейцария</a:t>
            </a:r>
            <a:r>
              <a:rPr lang="ru-RU" sz="1200" dirty="0">
                <a:latin typeface="Times New Roman" panose="02020603050405020304" pitchFamily="18" charset="0"/>
                <a:cs typeface="Times New Roman" panose="02020603050405020304" pitchFamily="18" charset="0"/>
              </a:rPr>
              <a:t>)</a:t>
            </a:r>
          </a:p>
        </p:txBody>
      </p:sp>
      <p:pic>
        <p:nvPicPr>
          <p:cNvPr id="16" name="Рисунок 15">
            <a:extLst>
              <a:ext uri="{FF2B5EF4-FFF2-40B4-BE49-F238E27FC236}">
                <a16:creationId xmlns="" xmlns:a16="http://schemas.microsoft.com/office/drawing/2014/main" id="{3D7648B8-AB13-4940-BDB5-84B2E1553D7A}"/>
              </a:ext>
            </a:extLst>
          </p:cNvPr>
          <p:cNvPicPr>
            <a:picLocks noChangeAspect="1"/>
          </p:cNvPicPr>
          <p:nvPr/>
        </p:nvPicPr>
        <p:blipFill>
          <a:blip r:embed="rId4" cstate="print"/>
          <a:stretch>
            <a:fillRect/>
          </a:stretch>
        </p:blipFill>
        <p:spPr>
          <a:xfrm>
            <a:off x="5868143" y="1584078"/>
            <a:ext cx="2416302" cy="1310351"/>
          </a:xfrm>
          <a:prstGeom prst="rect">
            <a:avLst/>
          </a:prstGeom>
        </p:spPr>
      </p:pic>
      <p:sp>
        <p:nvSpPr>
          <p:cNvPr id="17" name="Прямоугольник 16">
            <a:extLst>
              <a:ext uri="{FF2B5EF4-FFF2-40B4-BE49-F238E27FC236}">
                <a16:creationId xmlns="" xmlns:a16="http://schemas.microsoft.com/office/drawing/2014/main" id="{93ABAFF0-2A07-4165-95A7-A9C6C171C672}"/>
              </a:ext>
            </a:extLst>
          </p:cNvPr>
          <p:cNvSpPr/>
          <p:nvPr/>
        </p:nvSpPr>
        <p:spPr>
          <a:xfrm>
            <a:off x="6070249" y="2953918"/>
            <a:ext cx="2012089" cy="276999"/>
          </a:xfrm>
          <a:prstGeom prst="rect">
            <a:avLst/>
          </a:prstGeom>
        </p:spPr>
        <p:txBody>
          <a:bodyPr wrap="none">
            <a:spAutoFit/>
          </a:bodyPr>
          <a:lstStyle/>
          <a:p>
            <a:r>
              <a:rPr lang="ru-RU" sz="1200" dirty="0">
                <a:latin typeface="Times New Roman" panose="02020603050405020304" pitchFamily="18" charset="0"/>
                <a:cs typeface="Times New Roman" panose="02020603050405020304" pitchFamily="18" charset="0"/>
              </a:rPr>
              <a:t>Модель генератора Баумана</a:t>
            </a:r>
          </a:p>
        </p:txBody>
      </p:sp>
      <p:sp>
        <p:nvSpPr>
          <p:cNvPr id="18" name="Прямоугольник 17">
            <a:extLst>
              <a:ext uri="{FF2B5EF4-FFF2-40B4-BE49-F238E27FC236}">
                <a16:creationId xmlns="" xmlns:a16="http://schemas.microsoft.com/office/drawing/2014/main" id="{09EDBCA0-EE63-4FA9-8D73-6C05C443C799}"/>
              </a:ext>
            </a:extLst>
          </p:cNvPr>
          <p:cNvSpPr/>
          <p:nvPr/>
        </p:nvSpPr>
        <p:spPr>
          <a:xfrm>
            <a:off x="755576" y="1126386"/>
            <a:ext cx="3515834" cy="338554"/>
          </a:xfrm>
          <a:prstGeom prst="rect">
            <a:avLst/>
          </a:prstGeom>
        </p:spPr>
        <p:txBody>
          <a:bodyPr wrap="none">
            <a:spAutoFit/>
          </a:bodyPr>
          <a:lstStyle/>
          <a:p>
            <a:r>
              <a:rPr lang="ru-RU" sz="1600" b="1" dirty="0">
                <a:solidFill>
                  <a:srgbClr val="0000FF"/>
                </a:solidFill>
              </a:rPr>
              <a:t>Электростатические генераторы</a:t>
            </a:r>
          </a:p>
        </p:txBody>
      </p:sp>
    </p:spTree>
    <p:extLst>
      <p:ext uri="{BB962C8B-B14F-4D97-AF65-F5344CB8AC3E}">
        <p14:creationId xmlns="" xmlns:p14="http://schemas.microsoft.com/office/powerpoint/2010/main" val="3632730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DA0D45C-F983-427B-9C01-AECEB3D336FB}"/>
              </a:ext>
            </a:extLst>
          </p:cNvPr>
          <p:cNvSpPr>
            <a:spLocks noGrp="1"/>
          </p:cNvSpPr>
          <p:nvPr>
            <p:ph type="title"/>
          </p:nvPr>
        </p:nvSpPr>
        <p:spPr>
          <a:xfrm>
            <a:off x="381000" y="160337"/>
            <a:ext cx="8229600" cy="388343"/>
          </a:xfrm>
        </p:spPr>
        <p:txBody>
          <a:bodyPr/>
          <a:lstStyle/>
          <a:p>
            <a:r>
              <a:rPr lang="ru-RU" sz="2000" b="1" dirty="0">
                <a:solidFill>
                  <a:srgbClr val="0000FF"/>
                </a:solidFill>
                <a:latin typeface="Arial" pitchFamily="34" charset="0"/>
                <a:cs typeface="Times New Roman" panose="02020603050405020304" pitchFamily="18" charset="0"/>
              </a:rPr>
              <a:t>«</a:t>
            </a:r>
            <a:r>
              <a:rPr lang="ru-RU" sz="2000" b="1" dirty="0" err="1">
                <a:solidFill>
                  <a:srgbClr val="0000FF"/>
                </a:solidFill>
                <a:latin typeface="Arial" pitchFamily="34" charset="0"/>
                <a:cs typeface="Times New Roman" panose="02020603050405020304" pitchFamily="18" charset="0"/>
              </a:rPr>
              <a:t>Сверхединичный</a:t>
            </a:r>
            <a:r>
              <a:rPr lang="ru-RU" sz="2000" b="1" dirty="0">
                <a:solidFill>
                  <a:srgbClr val="0000FF"/>
                </a:solidFill>
                <a:latin typeface="Arial" pitchFamily="34" charset="0"/>
                <a:cs typeface="Times New Roman" panose="02020603050405020304" pitchFamily="18" charset="0"/>
              </a:rPr>
              <a:t>» </a:t>
            </a:r>
            <a:r>
              <a:rPr lang="ru-RU" sz="2000" b="1" dirty="0" err="1">
                <a:solidFill>
                  <a:srgbClr val="0000FF"/>
                </a:solidFill>
                <a:latin typeface="Arial" pitchFamily="34" charset="0"/>
                <a:cs typeface="Times New Roman" panose="02020603050405020304" pitchFamily="18" charset="0"/>
              </a:rPr>
              <a:t>теплогенератор</a:t>
            </a:r>
            <a:r>
              <a:rPr lang="ru-RU" sz="2000" b="1" dirty="0">
                <a:solidFill>
                  <a:srgbClr val="0000FF"/>
                </a:solidFill>
                <a:latin typeface="Arial" pitchFamily="34" charset="0"/>
                <a:cs typeface="Times New Roman" panose="02020603050405020304" pitchFamily="18" charset="0"/>
              </a:rPr>
              <a:t> Потапова </a:t>
            </a:r>
          </a:p>
        </p:txBody>
      </p:sp>
      <p:sp>
        <p:nvSpPr>
          <p:cNvPr id="6" name="Rectangle 4">
            <a:extLst>
              <a:ext uri="{FF2B5EF4-FFF2-40B4-BE49-F238E27FC236}">
                <a16:creationId xmlns="" xmlns:a16="http://schemas.microsoft.com/office/drawing/2014/main" id="{64D0839E-D724-40B0-83A6-F05AF0FCE2E6}"/>
              </a:ext>
            </a:extLst>
          </p:cNvPr>
          <p:cNvSpPr>
            <a:spLocks noGrp="1" noChangeArrowheads="1"/>
          </p:cNvSpPr>
          <p:nvPr>
            <p:ph sz="half" idx="1"/>
          </p:nvPr>
        </p:nvSpPr>
        <p:spPr bwMode="auto">
          <a:xfrm>
            <a:off x="539552" y="656982"/>
            <a:ext cx="6124520" cy="58231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just">
              <a:spcBef>
                <a:spcPct val="0"/>
              </a:spcBef>
              <a:buNone/>
            </a:pPr>
            <a:r>
              <a:rPr lang="ru-RU" altLang="ru-RU" sz="1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Вихревой </a:t>
            </a:r>
            <a:r>
              <a:rPr lang="ru-RU" altLang="ru-RU" sz="1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т</a:t>
            </a:r>
            <a:r>
              <a:rPr kumimoji="0" lang="ru-RU" altLang="ru-RU" sz="14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еплогенератор</a:t>
            </a:r>
            <a:r>
              <a:rPr kumimoji="0" lang="ru-RU" altLang="ru-RU" sz="1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Ю.</a:t>
            </a:r>
            <a:r>
              <a:rPr kumimoji="0" lang="ru-RU" altLang="ru-RU" sz="1400" b="0" i="0" u="none" strike="noStrike" cap="none" normalizeH="0" baseline="-3000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Потапова (патент РФ №</a:t>
            </a:r>
            <a:r>
              <a:rPr kumimoji="0" lang="ru-RU" altLang="ru-RU" sz="1400" b="0" i="0" u="none" strike="noStrike" cap="none" normalizeH="0" baseline="-3000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2045715, 1993</a:t>
            </a:r>
            <a:r>
              <a:rPr kumimoji="0" lang="ru-RU" altLang="ru-RU" sz="1400" b="0" i="0" u="none" strike="noStrike" cap="none" normalizeH="0" baseline="-3000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г.). является эффективным и универсальным устройством для систем отопления, горячего водоснабжения, быстрого нагрева воды или других жидкостей (химических, нефтепродуктов, пищевых продуктов и т.д.). </a:t>
            </a:r>
            <a:r>
              <a:rPr kumimoji="0" lang="ru-RU" altLang="ru-RU" sz="1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Он представляет собой вертикальную цилиндрическую трубу, в верхнюю часть которой насосом тангенциально вводится поток воды. Скорость воды  такова, что в трубе наряду с интенсивной </a:t>
            </a:r>
            <a:r>
              <a:rPr kumimoji="0" lang="ru-RU" altLang="ru-RU" sz="14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турбулизацией</a:t>
            </a:r>
            <a:r>
              <a:rPr kumimoji="0" lang="ru-RU" altLang="ru-RU" sz="1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потока наблюдаются </a:t>
            </a:r>
            <a:r>
              <a:rPr kumimoji="0" lang="ru-RU" altLang="ru-RU" sz="14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кавитационные</a:t>
            </a:r>
            <a:r>
              <a:rPr kumimoji="0" lang="ru-RU" altLang="ru-RU" sz="1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явления, приводящие к быстрому нагреву воды при «</a:t>
            </a:r>
            <a:r>
              <a:rPr kumimoji="0" lang="ru-RU" altLang="ru-RU" sz="14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схлопываии</a:t>
            </a:r>
            <a:r>
              <a:rPr kumimoji="0" lang="ru-RU" altLang="ru-RU" sz="1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кавитационных</a:t>
            </a:r>
            <a:r>
              <a:rPr kumimoji="0" lang="ru-RU" altLang="ru-RU" sz="1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пузырьков пара. Возврат воды в нижнюю часть вихревой трубы (откуда она забирается обычным центробежным насосом). Количество отведённого на отопление тепла оказывается большим, чем это следовало из баланса диссипативных (гидродинамических) потерь на трение и кавитацию. </a:t>
            </a:r>
            <a:r>
              <a:rPr lang="ru-RU" sz="1400" dirty="0">
                <a:solidFill>
                  <a:srgbClr val="0000FF"/>
                </a:solidFill>
                <a:latin typeface="Times New Roman" panose="02020603050405020304" pitchFamily="18" charset="0"/>
                <a:cs typeface="Times New Roman" panose="02020603050405020304" pitchFamily="18" charset="0"/>
              </a:rPr>
              <a:t>вода в установке может не меняться несколько лет. Последнее означает, что эти явления являются скорее побочным результатом воздействия эфира, а вода или антифриз в этой установке являются только рабочим телом. </a:t>
            </a:r>
          </a:p>
          <a:p>
            <a:pPr marL="0" indent="0"/>
            <a:r>
              <a:rPr lang="ru-RU" sz="1400" dirty="0">
                <a:solidFill>
                  <a:srgbClr val="0000FF"/>
                </a:solidFill>
                <a:latin typeface="Times New Roman" panose="02020603050405020304" pitchFamily="18" charset="0"/>
                <a:cs typeface="Times New Roman" panose="02020603050405020304" pitchFamily="18" charset="0"/>
              </a:rPr>
              <a:t>      По первоначальным заявлениям автора, его </a:t>
            </a:r>
            <a:r>
              <a:rPr lang="ru-RU" sz="1400" dirty="0" err="1">
                <a:solidFill>
                  <a:srgbClr val="0000FF"/>
                </a:solidFill>
                <a:latin typeface="Times New Roman" panose="02020603050405020304" pitchFamily="18" charset="0"/>
                <a:cs typeface="Times New Roman" panose="02020603050405020304" pitchFamily="18" charset="0"/>
              </a:rPr>
              <a:t>теплогенератор</a:t>
            </a:r>
            <a:r>
              <a:rPr lang="ru-RU" sz="1400" dirty="0">
                <a:solidFill>
                  <a:srgbClr val="0000FF"/>
                </a:solidFill>
                <a:latin typeface="Times New Roman" panose="02020603050405020304" pitchFamily="18" charset="0"/>
                <a:cs typeface="Times New Roman" panose="02020603050405020304" pitchFamily="18" charset="0"/>
              </a:rPr>
              <a:t> давал до 3…4 кВт тепла на 1 кВт затраченной электрической мощности. Однако при сравнительных испытаниях в НПО «Энергия» в 1996г. Тепловыделение в устройстве Потапова оказалось всего на а 42 % выше, чем в электрических котлах со стандартными нагревательными элементами. Тем не менее уже несколько фирм: «</a:t>
            </a:r>
            <a:r>
              <a:rPr lang="ru-RU" sz="1400" dirty="0" err="1">
                <a:solidFill>
                  <a:srgbClr val="0000FF"/>
                </a:solidFill>
                <a:latin typeface="Times New Roman" panose="02020603050405020304" pitchFamily="18" charset="0"/>
                <a:cs typeface="Times New Roman" panose="02020603050405020304" pitchFamily="18" charset="0"/>
              </a:rPr>
              <a:t>Юсмар</a:t>
            </a:r>
            <a:r>
              <a:rPr lang="ru-RU" sz="1400" dirty="0">
                <a:solidFill>
                  <a:srgbClr val="0000FF"/>
                </a:solidFill>
                <a:latin typeface="Times New Roman" panose="02020603050405020304" pitchFamily="18" charset="0"/>
                <a:cs typeface="Times New Roman" panose="02020603050405020304" pitchFamily="18" charset="0"/>
              </a:rPr>
              <a:t>» (</a:t>
            </a:r>
            <a:r>
              <a:rPr lang="ru-RU" sz="1400" dirty="0" err="1">
                <a:solidFill>
                  <a:srgbClr val="0000FF"/>
                </a:solidFill>
                <a:latin typeface="Times New Roman" panose="02020603050405020304" pitchFamily="18" charset="0"/>
                <a:cs typeface="Times New Roman" panose="02020603050405020304" pitchFamily="18" charset="0"/>
              </a:rPr>
              <a:t>Кишинев</a:t>
            </a:r>
            <a:r>
              <a:rPr lang="ru-RU" sz="1400" dirty="0">
                <a:solidFill>
                  <a:srgbClr val="0000FF"/>
                </a:solidFill>
                <a:latin typeface="Times New Roman" panose="02020603050405020304" pitchFamily="18" charset="0"/>
                <a:cs typeface="Times New Roman" panose="02020603050405020304" pitchFamily="18" charset="0"/>
              </a:rPr>
              <a:t>), «</a:t>
            </a:r>
            <a:r>
              <a:rPr lang="ru-RU" sz="1400" dirty="0" err="1">
                <a:solidFill>
                  <a:srgbClr val="0000FF"/>
                </a:solidFill>
                <a:latin typeface="Times New Roman" panose="02020603050405020304" pitchFamily="18" charset="0"/>
                <a:cs typeface="Times New Roman" panose="02020603050405020304" pitchFamily="18" charset="0"/>
              </a:rPr>
              <a:t>Термовихрь</a:t>
            </a:r>
            <a:r>
              <a:rPr lang="ru-RU" sz="1400" dirty="0">
                <a:solidFill>
                  <a:srgbClr val="0000FF"/>
                </a:solidFill>
                <a:latin typeface="Times New Roman" panose="02020603050405020304" pitchFamily="18" charset="0"/>
                <a:cs typeface="Times New Roman" panose="02020603050405020304" pitchFamily="18" charset="0"/>
              </a:rPr>
              <a:t>», «</a:t>
            </a:r>
            <a:r>
              <a:rPr lang="ru-RU" sz="1400" dirty="0" err="1">
                <a:solidFill>
                  <a:srgbClr val="0000FF"/>
                </a:solidFill>
                <a:latin typeface="Times New Roman" panose="02020603050405020304" pitchFamily="18" charset="0"/>
                <a:cs typeface="Times New Roman" panose="02020603050405020304" pitchFamily="18" charset="0"/>
              </a:rPr>
              <a:t>Нотека</a:t>
            </a:r>
            <a:r>
              <a:rPr lang="ru-RU" sz="1400" dirty="0">
                <a:solidFill>
                  <a:srgbClr val="0000FF"/>
                </a:solidFill>
                <a:latin typeface="Times New Roman" panose="02020603050405020304" pitchFamily="18" charset="0"/>
                <a:cs typeface="Times New Roman" panose="02020603050405020304" pitchFamily="18" charset="0"/>
              </a:rPr>
              <a:t>», «Юрле» (Белоруссия), «Факел» (Калининград) и целый ряд других продают </a:t>
            </a:r>
            <a:r>
              <a:rPr lang="ru-RU" sz="1400" dirty="0" err="1">
                <a:solidFill>
                  <a:srgbClr val="0000FF"/>
                </a:solidFill>
                <a:latin typeface="Times New Roman" panose="02020603050405020304" pitchFamily="18" charset="0"/>
                <a:cs typeface="Times New Roman" panose="02020603050405020304" pitchFamily="18" charset="0"/>
              </a:rPr>
              <a:t>кавитационное</a:t>
            </a:r>
            <a:r>
              <a:rPr lang="ru-RU" sz="1400" dirty="0">
                <a:solidFill>
                  <a:srgbClr val="0000FF"/>
                </a:solidFill>
                <a:latin typeface="Times New Roman" panose="02020603050405020304" pitchFamily="18" charset="0"/>
                <a:cs typeface="Times New Roman" panose="02020603050405020304" pitchFamily="18" charset="0"/>
              </a:rPr>
              <a:t> нагревательное оборудование. </a:t>
            </a:r>
          </a:p>
          <a:p>
            <a:pPr marL="0" indent="0"/>
            <a:endParaRPr lang="ru-RU" sz="1400" dirty="0">
              <a:latin typeface="Times New Roman" panose="02020603050405020304" pitchFamily="18" charset="0"/>
              <a:cs typeface="Times New Roman" panose="02020603050405020304" pitchFamily="18" charset="0"/>
            </a:endParaRPr>
          </a:p>
          <a:p>
            <a:pPr marL="0" indent="0"/>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9" name="Объект 8">
            <a:extLst>
              <a:ext uri="{FF2B5EF4-FFF2-40B4-BE49-F238E27FC236}">
                <a16:creationId xmlns="" xmlns:a16="http://schemas.microsoft.com/office/drawing/2014/main" id="{3B557877-171F-435A-B13C-09E6B5D4CEF7}"/>
              </a:ext>
            </a:extLst>
          </p:cNvPr>
          <p:cNvPicPr>
            <a:picLocks noGrp="1" noChangeAspect="1"/>
          </p:cNvPicPr>
          <p:nvPr>
            <p:ph sz="half" idx="2"/>
          </p:nvPr>
        </p:nvPicPr>
        <p:blipFill rotWithShape="1">
          <a:blip r:embed="rId3" cstate="print"/>
          <a:srcRect l="9399" t="16188" r="9399" b="5790"/>
          <a:stretch/>
        </p:blipFill>
        <p:spPr>
          <a:xfrm>
            <a:off x="7020272" y="764704"/>
            <a:ext cx="1783183" cy="2556000"/>
          </a:xfrm>
          <a:prstGeom prst="rect">
            <a:avLst/>
          </a:prstGeom>
        </p:spPr>
      </p:pic>
      <p:pic>
        <p:nvPicPr>
          <p:cNvPr id="10" name="Рисунок 9">
            <a:extLst>
              <a:ext uri="{FF2B5EF4-FFF2-40B4-BE49-F238E27FC236}">
                <a16:creationId xmlns="" xmlns:a16="http://schemas.microsoft.com/office/drawing/2014/main" id="{871EEDA7-8477-4065-8A90-6DE5516C4FC5}"/>
              </a:ext>
            </a:extLst>
          </p:cNvPr>
          <p:cNvPicPr>
            <a:picLocks noChangeAspect="1"/>
          </p:cNvPicPr>
          <p:nvPr/>
        </p:nvPicPr>
        <p:blipFill rotWithShape="1">
          <a:blip r:embed="rId4" cstate="print"/>
          <a:srcRect t="14572" b="-12299"/>
          <a:stretch/>
        </p:blipFill>
        <p:spPr>
          <a:xfrm>
            <a:off x="7048737" y="3320704"/>
            <a:ext cx="1726252" cy="2842744"/>
          </a:xfrm>
          <a:prstGeom prst="rect">
            <a:avLst/>
          </a:prstGeom>
        </p:spPr>
      </p:pic>
    </p:spTree>
    <p:extLst>
      <p:ext uri="{BB962C8B-B14F-4D97-AF65-F5344CB8AC3E}">
        <p14:creationId xmlns="" xmlns:p14="http://schemas.microsoft.com/office/powerpoint/2010/main" val="3632546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8B07C44-FCBC-416C-A6EE-BE099B44574E}"/>
              </a:ext>
            </a:extLst>
          </p:cNvPr>
          <p:cNvSpPr>
            <a:spLocks noGrp="1"/>
          </p:cNvSpPr>
          <p:nvPr>
            <p:ph type="title"/>
          </p:nvPr>
        </p:nvSpPr>
        <p:spPr>
          <a:xfrm>
            <a:off x="457200" y="274638"/>
            <a:ext cx="8229600" cy="346050"/>
          </a:xfrm>
        </p:spPr>
        <p:txBody>
          <a:bodyPr/>
          <a:lstStyle/>
          <a:p>
            <a:r>
              <a:rPr lang="ru-RU" sz="2000" b="1" dirty="0">
                <a:solidFill>
                  <a:srgbClr val="0000FF"/>
                </a:solidFill>
                <a:latin typeface="Arial" pitchFamily="34" charset="0"/>
                <a:cs typeface="Times New Roman" panose="02020603050405020304" pitchFamily="18" charset="0"/>
              </a:rPr>
              <a:t>Теплогенератор Росси</a:t>
            </a:r>
          </a:p>
        </p:txBody>
      </p:sp>
      <p:sp>
        <p:nvSpPr>
          <p:cNvPr id="3" name="Объект 2">
            <a:extLst>
              <a:ext uri="{FF2B5EF4-FFF2-40B4-BE49-F238E27FC236}">
                <a16:creationId xmlns="" xmlns:a16="http://schemas.microsoft.com/office/drawing/2014/main" id="{6DF49C91-0105-414D-92AB-C1BE384D89FE}"/>
              </a:ext>
            </a:extLst>
          </p:cNvPr>
          <p:cNvSpPr>
            <a:spLocks noGrp="1"/>
          </p:cNvSpPr>
          <p:nvPr>
            <p:ph sz="half" idx="1"/>
          </p:nvPr>
        </p:nvSpPr>
        <p:spPr>
          <a:xfrm>
            <a:off x="457200" y="836712"/>
            <a:ext cx="5987008" cy="5688632"/>
          </a:xfrm>
        </p:spPr>
        <p:txBody>
          <a:bodyPr/>
          <a:lstStyle/>
          <a:p>
            <a:pPr marL="0" indent="266700" algn="just"/>
            <a:r>
              <a:rPr lang="ru-RU" sz="1400" dirty="0">
                <a:solidFill>
                  <a:srgbClr val="0000FF"/>
                </a:solidFill>
                <a:latin typeface="Times New Roman" panose="02020603050405020304" pitchFamily="18" charset="0"/>
                <a:cs typeface="Times New Roman" panose="02020603050405020304" pitchFamily="18" charset="0"/>
              </a:rPr>
              <a:t>В 2011 году физик-изобретатель из университета Болоньи Андреа Росси с профессором Серджио </a:t>
            </a:r>
            <a:r>
              <a:rPr lang="ru-RU" sz="1400" dirty="0" err="1">
                <a:solidFill>
                  <a:srgbClr val="0000FF"/>
                </a:solidFill>
                <a:latin typeface="Times New Roman" panose="02020603050405020304" pitchFamily="18" charset="0"/>
                <a:cs typeface="Times New Roman" panose="02020603050405020304" pitchFamily="18" charset="0"/>
              </a:rPr>
              <a:t>Фокарди</a:t>
            </a:r>
            <a:r>
              <a:rPr lang="ru-RU" sz="1400" dirty="0">
                <a:solidFill>
                  <a:srgbClr val="0000FF"/>
                </a:solidFill>
                <a:latin typeface="Times New Roman" panose="02020603050405020304" pitchFamily="18" charset="0"/>
                <a:cs typeface="Times New Roman" panose="02020603050405020304" pitchFamily="18" charset="0"/>
              </a:rPr>
              <a:t> продемонстрировали миру уникальное устройство «</a:t>
            </a:r>
            <a:r>
              <a:rPr lang="en-US" sz="1400" i="1" dirty="0">
                <a:solidFill>
                  <a:srgbClr val="0000FF"/>
                </a:solidFill>
                <a:latin typeface="Times New Roman" panose="02020603050405020304" pitchFamily="18" charset="0"/>
                <a:cs typeface="Times New Roman" panose="02020603050405020304" pitchFamily="18" charset="0"/>
              </a:rPr>
              <a:t>E</a:t>
            </a:r>
            <a:r>
              <a:rPr lang="ru-RU" sz="1400" i="1" dirty="0">
                <a:solidFill>
                  <a:srgbClr val="0000FF"/>
                </a:solidFill>
                <a:latin typeface="Times New Roman" panose="02020603050405020304" pitchFamily="18" charset="0"/>
                <a:cs typeface="Times New Roman" panose="02020603050405020304" pitchFamily="18" charset="0"/>
              </a:rPr>
              <a:t>-</a:t>
            </a:r>
            <a:r>
              <a:rPr lang="en-US" sz="1400" i="1" dirty="0">
                <a:solidFill>
                  <a:srgbClr val="0000FF"/>
                </a:solidFill>
                <a:latin typeface="Times New Roman" panose="02020603050405020304" pitchFamily="18" charset="0"/>
                <a:cs typeface="Times New Roman" panose="02020603050405020304" pitchFamily="18" charset="0"/>
              </a:rPr>
              <a:t>Cat</a:t>
            </a:r>
            <a:r>
              <a:rPr lang="ru-RU" sz="1400" dirty="0">
                <a:solidFill>
                  <a:srgbClr val="0000FF"/>
                </a:solidFill>
                <a:latin typeface="Times New Roman" panose="02020603050405020304" pitchFamily="18" charset="0"/>
                <a:cs typeface="Times New Roman" panose="02020603050405020304" pitchFamily="18" charset="0"/>
              </a:rPr>
              <a:t>» (энергетический катализатор) – доступный и производительный генератор энергии. Он представлял собой керамическую трубку диаметром в 2 см и длиной в 20 см, которая с обоих концов была снабжена контактными наконечниками диаметром 4 см для подключения электросети на период разогрева трубки. Содержимое реактора – 1 г. никелевого порошка, в который под давлением  80 атмосфер закачан водород, и некая добавка-катализатор, упоминаемая как «ноу-хау». </a:t>
            </a:r>
          </a:p>
          <a:p>
            <a:pPr marL="0" indent="266700" algn="just"/>
            <a:r>
              <a:rPr lang="ru-RU" sz="1400" dirty="0">
                <a:solidFill>
                  <a:srgbClr val="0000FF"/>
                </a:solidFill>
                <a:latin typeface="Times New Roman" panose="02020603050405020304" pitchFamily="18" charset="0"/>
                <a:cs typeface="Times New Roman" panose="02020603050405020304" pitchFamily="18" charset="0"/>
              </a:rPr>
              <a:t> Трубка изолирована несколькими слоями воды, свинца, бора и стали. Через специальный клапан в неё подаётся лёгкий изотоп водорода под давлением порядка 80 атмосфер. При повышении температуры до нескольких сотен градусов посредством электрического нагревателя начинается самоподдерживающаяся реакция с выделением тепла. Авторы объясняет его работу трансмутацией никеля в медь и относят устройство к разряду холодного ядерного синтеза (ХЯС) или низкоэнергетических ядерных реакций (</a:t>
            </a:r>
            <a:r>
              <a:rPr lang="en-US" sz="1400" dirty="0">
                <a:solidFill>
                  <a:srgbClr val="0000FF"/>
                </a:solidFill>
                <a:latin typeface="Times New Roman" panose="02020603050405020304" pitchFamily="18" charset="0"/>
                <a:cs typeface="Times New Roman" panose="02020603050405020304" pitchFamily="18" charset="0"/>
              </a:rPr>
              <a:t>LENR</a:t>
            </a:r>
            <a:r>
              <a:rPr lang="ru-RU" sz="1400" dirty="0">
                <a:solidFill>
                  <a:srgbClr val="0000FF"/>
                </a:solidFill>
                <a:latin typeface="Times New Roman" panose="02020603050405020304" pitchFamily="18" charset="0"/>
                <a:cs typeface="Times New Roman" panose="02020603050405020304" pitchFamily="18" charset="0"/>
              </a:rPr>
              <a:t>). </a:t>
            </a:r>
          </a:p>
          <a:p>
            <a:pPr marL="0" indent="266700" algn="just"/>
            <a:r>
              <a:rPr lang="ru-RU" sz="1400" dirty="0">
                <a:solidFill>
                  <a:srgbClr val="0000FF"/>
                </a:solidFill>
                <a:latin typeface="Times New Roman" panose="02020603050405020304" pitchFamily="18" charset="0"/>
                <a:cs typeface="Times New Roman" panose="02020603050405020304" pitchFamily="18" charset="0"/>
              </a:rPr>
              <a:t>Шесть профессоров из Италии и Швеции в течение месяца изучали работу генератора и измеряли все возможные  параметры. Когда трубка разогрета, она производит тепла в 3,74 раза больше, чем было потрачено на осуществление реакции. Учёные вынуждены были признать, что не могут объяснить его работу. </a:t>
            </a:r>
          </a:p>
          <a:p>
            <a:pPr marL="0" indent="266700" algn="just"/>
            <a:r>
              <a:rPr lang="ru-RU" sz="1400" dirty="0">
                <a:solidFill>
                  <a:srgbClr val="0000FF"/>
                </a:solidFill>
                <a:latin typeface="Times New Roman" panose="02020603050405020304" pitchFamily="18" charset="0"/>
                <a:cs typeface="Times New Roman" panose="02020603050405020304" pitchFamily="18" charset="0"/>
              </a:rPr>
              <a:t>Промышленный образец установки имеет габариты 0,5∙0,5∙1,0 м, масса её не превышает 30 килограмм. </a:t>
            </a:r>
          </a:p>
          <a:p>
            <a:pPr marL="0" indent="266700" algn="just"/>
            <a:endParaRPr lang="ru-RU" sz="1400" dirty="0">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 xmlns:a16="http://schemas.microsoft.com/office/drawing/2014/main" id="{026AC59D-FAFC-498C-B6D5-97D647FFDC99}"/>
              </a:ext>
            </a:extLst>
          </p:cNvPr>
          <p:cNvPicPr>
            <a:picLocks noGrp="1" noChangeAspect="1"/>
          </p:cNvPicPr>
          <p:nvPr>
            <p:ph sz="half" idx="2"/>
          </p:nvPr>
        </p:nvPicPr>
        <p:blipFill>
          <a:blip r:embed="rId3" cstate="print"/>
          <a:stretch>
            <a:fillRect/>
          </a:stretch>
        </p:blipFill>
        <p:spPr>
          <a:xfrm>
            <a:off x="6610040" y="4317741"/>
            <a:ext cx="2109399" cy="1097375"/>
          </a:xfrm>
          <a:prstGeom prst="rect">
            <a:avLst/>
          </a:prstGeom>
        </p:spPr>
      </p:pic>
      <p:pic>
        <p:nvPicPr>
          <p:cNvPr id="6" name="Рисунок 5">
            <a:extLst>
              <a:ext uri="{FF2B5EF4-FFF2-40B4-BE49-F238E27FC236}">
                <a16:creationId xmlns="" xmlns:a16="http://schemas.microsoft.com/office/drawing/2014/main" id="{6E0011DA-3D7A-4B0A-A73B-3BEDD6FF6EC1}"/>
              </a:ext>
            </a:extLst>
          </p:cNvPr>
          <p:cNvPicPr>
            <a:picLocks noChangeAspect="1"/>
          </p:cNvPicPr>
          <p:nvPr/>
        </p:nvPicPr>
        <p:blipFill>
          <a:blip r:embed="rId4" cstate="print"/>
          <a:stretch>
            <a:fillRect/>
          </a:stretch>
        </p:blipFill>
        <p:spPr>
          <a:xfrm>
            <a:off x="6579972" y="980728"/>
            <a:ext cx="2240500" cy="2376264"/>
          </a:xfrm>
          <a:prstGeom prst="rect">
            <a:avLst/>
          </a:prstGeom>
        </p:spPr>
      </p:pic>
      <p:sp>
        <p:nvSpPr>
          <p:cNvPr id="7" name="Прямоугольник 6">
            <a:extLst>
              <a:ext uri="{FF2B5EF4-FFF2-40B4-BE49-F238E27FC236}">
                <a16:creationId xmlns="" xmlns:a16="http://schemas.microsoft.com/office/drawing/2014/main" id="{7F56D008-AF6E-4CFD-957C-0F8E145F1B63}"/>
              </a:ext>
            </a:extLst>
          </p:cNvPr>
          <p:cNvSpPr/>
          <p:nvPr/>
        </p:nvSpPr>
        <p:spPr>
          <a:xfrm>
            <a:off x="6550374" y="5445224"/>
            <a:ext cx="2212722" cy="276999"/>
          </a:xfrm>
          <a:prstGeom prst="rect">
            <a:avLst/>
          </a:prstGeom>
        </p:spPr>
        <p:txBody>
          <a:bodyPr wrap="none">
            <a:spAutoFit/>
          </a:bodyPr>
          <a:lstStyle/>
          <a:p>
            <a:r>
              <a:rPr lang="ru-RU" sz="1200" dirty="0">
                <a:latin typeface="Times New Roman" panose="02020603050405020304" pitchFamily="18" charset="0"/>
                <a:cs typeface="Times New Roman" panose="02020603050405020304" pitchFamily="18" charset="0"/>
              </a:rPr>
              <a:t>Промышленный образец </a:t>
            </a:r>
            <a:r>
              <a:rPr lang="en-US" sz="1200" dirty="0">
                <a:latin typeface="Times New Roman" panose="02020603050405020304" pitchFamily="18" charset="0"/>
                <a:cs typeface="Times New Roman" panose="02020603050405020304" pitchFamily="18" charset="0"/>
              </a:rPr>
              <a:t>E-Cat</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12198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AC81A18-235F-4CCA-8E8D-93B70F0C88B1}"/>
              </a:ext>
            </a:extLst>
          </p:cNvPr>
          <p:cNvSpPr>
            <a:spLocks noGrp="1"/>
          </p:cNvSpPr>
          <p:nvPr>
            <p:ph type="title"/>
          </p:nvPr>
        </p:nvSpPr>
        <p:spPr>
          <a:xfrm>
            <a:off x="457200" y="274638"/>
            <a:ext cx="8229600" cy="457199"/>
          </a:xfrm>
        </p:spPr>
        <p:txBody>
          <a:bodyPr/>
          <a:lstStyle/>
          <a:p>
            <a:r>
              <a:rPr lang="ru-RU" sz="2000" b="1" dirty="0">
                <a:solidFill>
                  <a:srgbClr val="0000FF"/>
                </a:solidFill>
                <a:latin typeface="Arial" pitchFamily="34" charset="0"/>
                <a:cs typeface="Times New Roman" panose="02020603050405020304" pitchFamily="18" charset="0"/>
              </a:rPr>
              <a:t>Генератор </a:t>
            </a:r>
            <a:r>
              <a:rPr lang="ru-RU" sz="2000" b="1" dirty="0" err="1">
                <a:solidFill>
                  <a:srgbClr val="0000FF"/>
                </a:solidFill>
                <a:latin typeface="Arial" pitchFamily="34" charset="0"/>
                <a:cs typeface="Times New Roman" panose="02020603050405020304" pitchFamily="18" charset="0"/>
              </a:rPr>
              <a:t>Капанадзе</a:t>
            </a:r>
            <a:r>
              <a:rPr lang="ru-RU" sz="2000" b="1" dirty="0">
                <a:solidFill>
                  <a:srgbClr val="0000FF"/>
                </a:solidFill>
                <a:latin typeface="Arial" pitchFamily="34" charset="0"/>
                <a:cs typeface="Times New Roman" panose="02020603050405020304" pitchFamily="18" charset="0"/>
              </a:rPr>
              <a:t> </a:t>
            </a:r>
          </a:p>
        </p:txBody>
      </p:sp>
      <p:sp>
        <p:nvSpPr>
          <p:cNvPr id="3" name="Объект 2">
            <a:extLst>
              <a:ext uri="{FF2B5EF4-FFF2-40B4-BE49-F238E27FC236}">
                <a16:creationId xmlns="" xmlns:a16="http://schemas.microsoft.com/office/drawing/2014/main" id="{6CD2CC32-9C87-4673-A646-6646CDFBB348}"/>
              </a:ext>
            </a:extLst>
          </p:cNvPr>
          <p:cNvSpPr>
            <a:spLocks noGrp="1"/>
          </p:cNvSpPr>
          <p:nvPr>
            <p:ph sz="half" idx="1"/>
          </p:nvPr>
        </p:nvSpPr>
        <p:spPr>
          <a:xfrm>
            <a:off x="457200" y="980728"/>
            <a:ext cx="5148666" cy="5256584"/>
          </a:xfrm>
        </p:spPr>
        <p:txBody>
          <a:bodyPr/>
          <a:lstStyle/>
          <a:p>
            <a:pPr marL="0" indent="0" algn="just"/>
            <a:r>
              <a:rPr lang="ru-RU" sz="1400" dirty="0">
                <a:latin typeface="Times New Roman" panose="02020603050405020304" pitchFamily="18" charset="0"/>
                <a:cs typeface="Times New Roman" panose="02020603050405020304" pitchFamily="18" charset="0"/>
              </a:rPr>
              <a:t>           </a:t>
            </a:r>
            <a:r>
              <a:rPr lang="ru-RU" sz="1400" dirty="0">
                <a:solidFill>
                  <a:srgbClr val="0000FF"/>
                </a:solidFill>
                <a:latin typeface="Times New Roman" panose="02020603050405020304" pitchFamily="18" charset="0"/>
                <a:cs typeface="Times New Roman" panose="02020603050405020304" pitchFamily="18" charset="0"/>
              </a:rPr>
              <a:t>Одна из новейших разработок альтернаторов, основанных на идее Н. Тесла – резонансный генератор грузинского изобретателя </a:t>
            </a:r>
            <a:r>
              <a:rPr lang="ru-RU" sz="1400" dirty="0" err="1">
                <a:solidFill>
                  <a:srgbClr val="0000FF"/>
                </a:solidFill>
                <a:latin typeface="Times New Roman" panose="02020603050405020304" pitchFamily="18" charset="0"/>
                <a:cs typeface="Times New Roman" panose="02020603050405020304" pitchFamily="18" charset="0"/>
              </a:rPr>
              <a:t>Тариэла</a:t>
            </a:r>
            <a:r>
              <a:rPr lang="ru-RU" sz="1400" dirty="0">
                <a:solidFill>
                  <a:srgbClr val="0000FF"/>
                </a:solidFill>
                <a:latin typeface="Times New Roman" panose="02020603050405020304" pitchFamily="18" charset="0"/>
                <a:cs typeface="Times New Roman" panose="02020603050405020304" pitchFamily="18" charset="0"/>
              </a:rPr>
              <a:t> </a:t>
            </a:r>
            <a:r>
              <a:rPr lang="ru-RU" sz="1400" dirty="0" err="1">
                <a:solidFill>
                  <a:srgbClr val="0000FF"/>
                </a:solidFill>
                <a:latin typeface="Times New Roman" panose="02020603050405020304" pitchFamily="18" charset="0"/>
                <a:cs typeface="Times New Roman" panose="02020603050405020304" pitchFamily="18" charset="0"/>
              </a:rPr>
              <a:t>Капанадзе</a:t>
            </a:r>
            <a:r>
              <a:rPr lang="ru-RU" sz="1400" dirty="0">
                <a:solidFill>
                  <a:srgbClr val="0000FF"/>
                </a:solidFill>
                <a:latin typeface="Times New Roman" panose="02020603050405020304" pitchFamily="18" charset="0"/>
                <a:cs typeface="Times New Roman" panose="02020603050405020304" pitchFamily="18" charset="0"/>
              </a:rPr>
              <a:t>. </a:t>
            </a:r>
            <a:r>
              <a:rPr lang="ru-RU" sz="1400" dirty="0" err="1">
                <a:solidFill>
                  <a:srgbClr val="0000FF"/>
                </a:solidFill>
                <a:latin typeface="Times New Roman" panose="02020603050405020304" pitchFamily="18" charset="0"/>
                <a:cs typeface="Times New Roman" panose="02020603050405020304" pitchFamily="18" charset="0"/>
              </a:rPr>
              <a:t>Упрощенная</a:t>
            </a:r>
            <a:r>
              <a:rPr lang="ru-RU" sz="1400" dirty="0">
                <a:solidFill>
                  <a:srgbClr val="0000FF"/>
                </a:solidFill>
                <a:latin typeface="Times New Roman" panose="02020603050405020304" pitchFamily="18" charset="0"/>
                <a:cs typeface="Times New Roman" panose="02020603050405020304" pitchFamily="18" charset="0"/>
              </a:rPr>
              <a:t> принципиальная схема этого устройства показана на рисунке. В ней используется высоковольтный источник питания напряжением в 1..3 </a:t>
            </a:r>
            <a:r>
              <a:rPr lang="ru-RU" sz="1400" dirty="0" err="1">
                <a:solidFill>
                  <a:srgbClr val="0000FF"/>
                </a:solidFill>
                <a:latin typeface="Times New Roman" panose="02020603050405020304" pitchFamily="18" charset="0"/>
                <a:cs typeface="Times New Roman" panose="02020603050405020304" pitchFamily="18" charset="0"/>
              </a:rPr>
              <a:t>кВ</a:t>
            </a:r>
            <a:r>
              <a:rPr lang="ru-RU" sz="1400" dirty="0">
                <a:solidFill>
                  <a:srgbClr val="0000FF"/>
                </a:solidFill>
                <a:latin typeface="Times New Roman" panose="02020603050405020304" pitchFamily="18" charset="0"/>
                <a:cs typeface="Times New Roman" panose="02020603050405020304" pitchFamily="18" charset="0"/>
              </a:rPr>
              <a:t>, выпрямитель для создания одно-направленных импульсов тока, разрядник и конденсатор для со-здания импульсов с крутым фронтом. Эти импульсы подаются на первичную катушку повышающего трансформатора типа используемых в импульсных сварочных трансформаторах. Его магнитопровод изготовлен из 5 сложенных стопкой ферритовых сердечников от выходных строчных трансформаторов (ТВС) стандартных телевизоров. Усиленные импульсы с частотой 50 Гц поступают в колебательный контур, образованный первичной обмоткой сварочного трансформатора и шунтированный конденсатором большой ёмкости. Нагрузка подключена ко вторичной обмотке сварочного трансформатора. Особенностью конструкции является наличие двух заземлений, удалённых на определенное расстояние (например, водопроводная и </a:t>
            </a:r>
            <a:r>
              <a:rPr lang="ru-RU" sz="1400" dirty="0" err="1">
                <a:solidFill>
                  <a:srgbClr val="0000FF"/>
                </a:solidFill>
                <a:latin typeface="Times New Roman" panose="02020603050405020304" pitchFamily="18" charset="0"/>
                <a:cs typeface="Times New Roman" panose="02020603050405020304" pitchFamily="18" charset="0"/>
              </a:rPr>
              <a:t>отпительная</a:t>
            </a:r>
            <a:r>
              <a:rPr lang="ru-RU" sz="1400" dirty="0">
                <a:solidFill>
                  <a:srgbClr val="0000FF"/>
                </a:solidFill>
                <a:latin typeface="Times New Roman" panose="02020603050405020304" pitchFamily="18" charset="0"/>
                <a:cs typeface="Times New Roman" panose="02020603050405020304" pitchFamily="18" charset="0"/>
              </a:rPr>
              <a:t> системы). </a:t>
            </a:r>
          </a:p>
          <a:p>
            <a:pPr marL="0" indent="0" algn="just"/>
            <a:r>
              <a:rPr lang="ru-RU" sz="1400" dirty="0">
                <a:solidFill>
                  <a:srgbClr val="0000FF"/>
                </a:solidFill>
                <a:latin typeface="Times New Roman" panose="02020603050405020304" pitchFamily="18" charset="0"/>
                <a:cs typeface="Times New Roman" panose="02020603050405020304" pitchFamily="18" charset="0"/>
              </a:rPr>
              <a:t>Изобретатель построил ряд таких установок с мощностью от 3 до 100 кВт. Внешний вид одной из них мощностью 3 кВт показан на рисунке. Установка запускается от 2-х батареек типа «Крона» и весьма компактен. </a:t>
            </a:r>
          </a:p>
        </p:txBody>
      </p:sp>
      <p:sp>
        <p:nvSpPr>
          <p:cNvPr id="4" name="Объект 3">
            <a:extLst>
              <a:ext uri="{FF2B5EF4-FFF2-40B4-BE49-F238E27FC236}">
                <a16:creationId xmlns="" xmlns:a16="http://schemas.microsoft.com/office/drawing/2014/main" id="{CC65C9B1-1069-40EF-873C-1494B1E14217}"/>
              </a:ext>
            </a:extLst>
          </p:cNvPr>
          <p:cNvSpPr>
            <a:spLocks noGrp="1"/>
          </p:cNvSpPr>
          <p:nvPr>
            <p:ph sz="half" idx="2"/>
          </p:nvPr>
        </p:nvSpPr>
        <p:spPr>
          <a:xfrm>
            <a:off x="5659824" y="980728"/>
            <a:ext cx="3026975" cy="5145435"/>
          </a:xfrm>
        </p:spPr>
        <p:txBody>
          <a:bodyPr/>
          <a:lstStyle/>
          <a:p>
            <a:r>
              <a:rPr lang="ru-RU" dirty="0"/>
              <a:t>Схема генератора Т. </a:t>
            </a:r>
            <a:r>
              <a:rPr lang="ru-RU" dirty="0" err="1"/>
              <a:t>Капанадзе</a:t>
            </a:r>
            <a:endParaRPr lang="ru-RU" dirty="0"/>
          </a:p>
          <a:p>
            <a:r>
              <a:rPr lang="ru-RU" sz="1200" dirty="0">
                <a:latin typeface="Times New Roman" panose="02020603050405020304" pitchFamily="18" charset="0"/>
                <a:cs typeface="Times New Roman" panose="02020603050405020304" pitchFamily="18" charset="0"/>
              </a:rPr>
              <a:t>Схема генератора Т. </a:t>
            </a:r>
            <a:r>
              <a:rPr lang="ru-RU" sz="1200" dirty="0" err="1">
                <a:latin typeface="Times New Roman" panose="02020603050405020304" pitchFamily="18" charset="0"/>
                <a:cs typeface="Times New Roman" panose="02020603050405020304" pitchFamily="18" charset="0"/>
              </a:rPr>
              <a:t>Капанадзе</a:t>
            </a:r>
            <a:endParaRPr lang="ru-RU" sz="1200" dirty="0">
              <a:latin typeface="Times New Roman" panose="02020603050405020304" pitchFamily="18" charset="0"/>
              <a:cs typeface="Times New Roman" panose="02020603050405020304" pitchFamily="18" charset="0"/>
            </a:endParaRPr>
          </a:p>
          <a:p>
            <a:endParaRPr lang="ru-RU" dirty="0"/>
          </a:p>
        </p:txBody>
      </p:sp>
      <p:pic>
        <p:nvPicPr>
          <p:cNvPr id="6" name="Рисунок 5">
            <a:extLst>
              <a:ext uri="{FF2B5EF4-FFF2-40B4-BE49-F238E27FC236}">
                <a16:creationId xmlns="" xmlns:a16="http://schemas.microsoft.com/office/drawing/2014/main" id="{EF6296A9-FAC9-49DA-8403-1AC159C2415C}"/>
              </a:ext>
            </a:extLst>
          </p:cNvPr>
          <p:cNvPicPr>
            <a:picLocks noChangeAspect="1"/>
          </p:cNvPicPr>
          <p:nvPr/>
        </p:nvPicPr>
        <p:blipFill>
          <a:blip r:embed="rId3" cstate="print"/>
          <a:stretch>
            <a:fillRect/>
          </a:stretch>
        </p:blipFill>
        <p:spPr>
          <a:xfrm>
            <a:off x="5796134" y="3328029"/>
            <a:ext cx="2944623" cy="2213040"/>
          </a:xfrm>
          <a:prstGeom prst="rect">
            <a:avLst/>
          </a:prstGeom>
        </p:spPr>
      </p:pic>
      <p:pic>
        <p:nvPicPr>
          <p:cNvPr id="7" name="Рисунок 6">
            <a:extLst>
              <a:ext uri="{FF2B5EF4-FFF2-40B4-BE49-F238E27FC236}">
                <a16:creationId xmlns="" xmlns:a16="http://schemas.microsoft.com/office/drawing/2014/main" id="{F745C148-9A6D-4FAF-9176-9261F2920730}"/>
              </a:ext>
            </a:extLst>
          </p:cNvPr>
          <p:cNvPicPr>
            <a:picLocks noChangeAspect="1"/>
          </p:cNvPicPr>
          <p:nvPr/>
        </p:nvPicPr>
        <p:blipFill>
          <a:blip r:embed="rId4" cstate="print"/>
          <a:stretch>
            <a:fillRect/>
          </a:stretch>
        </p:blipFill>
        <p:spPr>
          <a:xfrm>
            <a:off x="5864289" y="1148345"/>
            <a:ext cx="2808312" cy="1785531"/>
          </a:xfrm>
          <a:prstGeom prst="rect">
            <a:avLst/>
          </a:prstGeom>
        </p:spPr>
      </p:pic>
      <p:sp>
        <p:nvSpPr>
          <p:cNvPr id="8" name="Прямоугольник 7">
            <a:extLst>
              <a:ext uri="{FF2B5EF4-FFF2-40B4-BE49-F238E27FC236}">
                <a16:creationId xmlns="" xmlns:a16="http://schemas.microsoft.com/office/drawing/2014/main" id="{088E9010-E12F-4D65-8DDA-A787DCB3C66E}"/>
              </a:ext>
            </a:extLst>
          </p:cNvPr>
          <p:cNvSpPr/>
          <p:nvPr/>
        </p:nvSpPr>
        <p:spPr>
          <a:xfrm>
            <a:off x="6064738" y="2904193"/>
            <a:ext cx="2217145" cy="276999"/>
          </a:xfrm>
          <a:prstGeom prst="rect">
            <a:avLst/>
          </a:prstGeom>
        </p:spPr>
        <p:txBody>
          <a:bodyPr wrap="none">
            <a:spAutoFit/>
          </a:bodyPr>
          <a:lstStyle/>
          <a:p>
            <a:r>
              <a:rPr lang="ru-RU" sz="1200" dirty="0">
                <a:latin typeface="Times New Roman" panose="02020603050405020304" pitchFamily="18" charset="0"/>
                <a:cs typeface="Times New Roman" panose="02020603050405020304" pitchFamily="18" charset="0"/>
              </a:rPr>
              <a:t>Схема генератора Т. </a:t>
            </a:r>
            <a:r>
              <a:rPr lang="ru-RU" sz="1200" dirty="0" err="1">
                <a:latin typeface="Times New Roman" panose="02020603050405020304" pitchFamily="18" charset="0"/>
                <a:cs typeface="Times New Roman" panose="02020603050405020304" pitchFamily="18" charset="0"/>
              </a:rPr>
              <a:t>Капанадзе</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 xmlns:a16="http://schemas.microsoft.com/office/drawing/2014/main" id="{914C0C31-8F92-4BE2-94CC-D5C60EB6F01E}"/>
              </a:ext>
            </a:extLst>
          </p:cNvPr>
          <p:cNvSpPr/>
          <p:nvPr/>
        </p:nvSpPr>
        <p:spPr>
          <a:xfrm>
            <a:off x="5659824" y="5600273"/>
            <a:ext cx="3289298" cy="276999"/>
          </a:xfrm>
          <a:prstGeom prst="rect">
            <a:avLst/>
          </a:prstGeom>
        </p:spPr>
        <p:txBody>
          <a:bodyPr wrap="none">
            <a:spAutoFit/>
          </a:bodyPr>
          <a:lstStyle/>
          <a:p>
            <a:r>
              <a:rPr lang="ru-RU" sz="1200" dirty="0">
                <a:latin typeface="Times New Roman" panose="02020603050405020304" pitchFamily="18" charset="0"/>
                <a:cs typeface="Times New Roman" panose="02020603050405020304" pitchFamily="18" charset="0"/>
              </a:rPr>
              <a:t>3-х </a:t>
            </a:r>
            <a:r>
              <a:rPr lang="ru-RU" sz="1200" dirty="0" err="1">
                <a:latin typeface="Times New Roman" panose="02020603050405020304" pitchFamily="18" charset="0"/>
                <a:cs typeface="Times New Roman" panose="02020603050405020304" pitchFamily="18" charset="0"/>
              </a:rPr>
              <a:t>киловаттный</a:t>
            </a:r>
            <a:r>
              <a:rPr lang="ru-RU" sz="1200" dirty="0">
                <a:latin typeface="Times New Roman" panose="02020603050405020304" pitchFamily="18" charset="0"/>
                <a:cs typeface="Times New Roman" panose="02020603050405020304" pitchFamily="18" charset="0"/>
              </a:rPr>
              <a:t> генератор </a:t>
            </a:r>
            <a:r>
              <a:rPr lang="ru-RU" sz="1200" dirty="0" err="1">
                <a:latin typeface="Times New Roman" panose="02020603050405020304" pitchFamily="18" charset="0"/>
                <a:cs typeface="Times New Roman" panose="02020603050405020304" pitchFamily="18" charset="0"/>
              </a:rPr>
              <a:t>Капанадзе</a:t>
            </a:r>
            <a:r>
              <a:rPr lang="ru-RU" sz="1200" dirty="0">
                <a:latin typeface="Times New Roman" panose="02020603050405020304" pitchFamily="18" charset="0"/>
                <a:cs typeface="Times New Roman" panose="02020603050405020304" pitchFamily="18" charset="0"/>
              </a:rPr>
              <a:t> в сборе</a:t>
            </a:r>
          </a:p>
        </p:txBody>
      </p:sp>
    </p:spTree>
    <p:extLst>
      <p:ext uri="{BB962C8B-B14F-4D97-AF65-F5344CB8AC3E}">
        <p14:creationId xmlns="" xmlns:p14="http://schemas.microsoft.com/office/powerpoint/2010/main" val="369346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0BC2E2F-9B9B-4B06-A07D-CAA74A1AC160}"/>
              </a:ext>
            </a:extLst>
          </p:cNvPr>
          <p:cNvSpPr>
            <a:spLocks noGrp="1"/>
          </p:cNvSpPr>
          <p:nvPr>
            <p:ph type="title"/>
          </p:nvPr>
        </p:nvSpPr>
        <p:spPr>
          <a:xfrm>
            <a:off x="457200" y="274639"/>
            <a:ext cx="8229600" cy="346050"/>
          </a:xfrm>
        </p:spPr>
        <p:txBody>
          <a:bodyPr/>
          <a:lstStyle/>
          <a:p>
            <a:r>
              <a:rPr lang="ru-RU" sz="2000" b="1" dirty="0">
                <a:solidFill>
                  <a:srgbClr val="0000FF"/>
                </a:solidFill>
                <a:latin typeface="Arial" pitchFamily="34" charset="0"/>
                <a:cs typeface="Times New Roman" panose="02020603050405020304" pitchFamily="18" charset="0"/>
              </a:rPr>
              <a:t>Генератор </a:t>
            </a:r>
            <a:r>
              <a:rPr lang="ru-RU" sz="2000" b="1" dirty="0" err="1">
                <a:solidFill>
                  <a:srgbClr val="0000FF"/>
                </a:solidFill>
                <a:latin typeface="Arial" pitchFamily="34" charset="0"/>
                <a:cs typeface="Times New Roman" panose="02020603050405020304" pitchFamily="18" charset="0"/>
              </a:rPr>
              <a:t>Сёрла</a:t>
            </a:r>
            <a:endParaRPr lang="ru-RU" sz="2000" b="1" dirty="0">
              <a:solidFill>
                <a:srgbClr val="0000FF"/>
              </a:solidFill>
              <a:latin typeface="Arial" pitchFamily="34"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907E45F4-5E93-4BEE-B796-305169AF8AE8}"/>
              </a:ext>
            </a:extLst>
          </p:cNvPr>
          <p:cNvSpPr>
            <a:spLocks noGrp="1"/>
          </p:cNvSpPr>
          <p:nvPr>
            <p:ph sz="half" idx="1"/>
          </p:nvPr>
        </p:nvSpPr>
        <p:spPr>
          <a:xfrm>
            <a:off x="457200" y="1221902"/>
            <a:ext cx="5987008" cy="5519466"/>
          </a:xfrm>
        </p:spPr>
        <p:txBody>
          <a:bodyPr/>
          <a:lstStyle/>
          <a:p>
            <a:pPr marL="0" indent="0" algn="just"/>
            <a:r>
              <a:rPr lang="ru-RU" sz="1400" dirty="0">
                <a:solidFill>
                  <a:srgbClr val="0000FF"/>
                </a:solidFill>
                <a:latin typeface="Times New Roman" panose="02020603050405020304" pitchFamily="18" charset="0"/>
                <a:cs typeface="Times New Roman" panose="02020603050405020304" pitchFamily="18" charset="0"/>
              </a:rPr>
              <a:t>Особое внимание привлекают генераторы тока, основанные на использовании эффекта «самоподдерживающегося вращения» Дж. </a:t>
            </a:r>
            <a:r>
              <a:rPr lang="ru-RU" sz="1400" dirty="0" err="1">
                <a:solidFill>
                  <a:srgbClr val="0000FF"/>
                </a:solidFill>
                <a:latin typeface="Times New Roman" panose="02020603050405020304" pitchFamily="18" charset="0"/>
                <a:cs typeface="Times New Roman" panose="02020603050405020304" pitchFamily="18" charset="0"/>
              </a:rPr>
              <a:t>Сёрла</a:t>
            </a:r>
            <a:r>
              <a:rPr lang="ru-RU" sz="1400" dirty="0">
                <a:solidFill>
                  <a:srgbClr val="0000FF"/>
                </a:solidFill>
                <a:latin typeface="Times New Roman" panose="02020603050405020304" pitchFamily="18" charset="0"/>
                <a:cs typeface="Times New Roman" panose="02020603050405020304" pitchFamily="18" charset="0"/>
              </a:rPr>
              <a:t> (</a:t>
            </a:r>
            <a:r>
              <a:rPr lang="ru-RU" sz="1400" dirty="0" err="1">
                <a:solidFill>
                  <a:srgbClr val="0000FF"/>
                </a:solidFill>
                <a:latin typeface="Times New Roman" panose="02020603050405020304" pitchFamily="18" charset="0"/>
                <a:cs typeface="Times New Roman" panose="02020603050405020304" pitchFamily="18" charset="0"/>
              </a:rPr>
              <a:t>Mortimer</a:t>
            </a:r>
            <a:r>
              <a:rPr lang="ru-RU" sz="1400" dirty="0">
                <a:solidFill>
                  <a:srgbClr val="0000FF"/>
                </a:solidFill>
                <a:latin typeface="Times New Roman" panose="02020603050405020304" pitchFamily="18" charset="0"/>
                <a:cs typeface="Times New Roman" panose="02020603050405020304" pitchFamily="18" charset="0"/>
              </a:rPr>
              <a:t>, Англия). </a:t>
            </a:r>
            <a:r>
              <a:rPr lang="ru-RU" sz="1400" dirty="0" err="1">
                <a:solidFill>
                  <a:srgbClr val="0000FF"/>
                </a:solidFill>
                <a:latin typeface="Times New Roman" panose="02020603050405020304" pitchFamily="18" charset="0"/>
                <a:cs typeface="Times New Roman" panose="02020603050405020304" pitchFamily="18" charset="0"/>
              </a:rPr>
              <a:t>Сёрл</a:t>
            </a:r>
            <a:r>
              <a:rPr lang="ru-RU" sz="1400" dirty="0">
                <a:solidFill>
                  <a:srgbClr val="0000FF"/>
                </a:solidFill>
                <a:latin typeface="Times New Roman" panose="02020603050405020304" pitchFamily="18" charset="0"/>
                <a:cs typeface="Times New Roman" panose="02020603050405020304" pitchFamily="18" charset="0"/>
              </a:rPr>
              <a:t> обнаружил, что если при изготовлении магнитов применять высокочастотное подмагничивание, магнитный материал приобретает необычные свойства. Когда количество роликов, расположенных вокруг кольцевого магнита (рисунок), составляет некоторое конкретное минимальное число, то после некоторого точка они приходят в самостоятельное вращение, увеличивая скорость до тех пор, пока не придут в динамическое равновесие.  Это позволило ему создать целую серию «</a:t>
            </a:r>
            <a:r>
              <a:rPr lang="ru-RU" sz="1400" dirty="0" err="1">
                <a:solidFill>
                  <a:srgbClr val="0000FF"/>
                </a:solidFill>
                <a:latin typeface="Times New Roman" panose="02020603050405020304" pitchFamily="18" charset="0"/>
                <a:cs typeface="Times New Roman" panose="02020603050405020304" pitchFamily="18" charset="0"/>
              </a:rPr>
              <a:t>самоускоряющихся</a:t>
            </a:r>
            <a:r>
              <a:rPr lang="ru-RU" sz="1400" dirty="0">
                <a:solidFill>
                  <a:srgbClr val="0000FF"/>
                </a:solidFill>
                <a:latin typeface="Times New Roman" panose="02020603050405020304" pitchFamily="18" charset="0"/>
                <a:cs typeface="Times New Roman" panose="02020603050405020304" pitchFamily="18" charset="0"/>
              </a:rPr>
              <a:t>» дисков, обладающих эффектом антигравитации (летающие тарелки </a:t>
            </a:r>
            <a:r>
              <a:rPr lang="ru-RU" sz="1400" dirty="0" err="1">
                <a:solidFill>
                  <a:srgbClr val="0000FF"/>
                </a:solidFill>
                <a:latin typeface="Times New Roman" panose="02020603050405020304" pitchFamily="18" charset="0"/>
                <a:cs typeface="Times New Roman" panose="02020603050405020304" pitchFamily="18" charset="0"/>
              </a:rPr>
              <a:t>Сёрла</a:t>
            </a:r>
            <a:r>
              <a:rPr lang="ru-RU" sz="1400" dirty="0">
                <a:solidFill>
                  <a:srgbClr val="0000FF"/>
                </a:solidFill>
                <a:latin typeface="Times New Roman" panose="02020603050405020304" pitchFamily="18" charset="0"/>
                <a:cs typeface="Times New Roman" panose="02020603050405020304" pitchFamily="18" charset="0"/>
              </a:rPr>
              <a:t>). </a:t>
            </a:r>
          </a:p>
          <a:p>
            <a:pPr marL="0" lvl="1" indent="400050" algn="just"/>
            <a:r>
              <a:rPr lang="ru-RU" sz="1400" dirty="0">
                <a:solidFill>
                  <a:srgbClr val="0000FF"/>
                </a:solidFill>
                <a:latin typeface="Times New Roman" panose="02020603050405020304" pitchFamily="18" charset="0"/>
                <a:cs typeface="Times New Roman" panose="02020603050405020304" pitchFamily="18" charset="0"/>
              </a:rPr>
              <a:t>Если вокруг роликов расположить индукционные катушки с </a:t>
            </a:r>
            <a:r>
              <a:rPr lang="ru-RU" sz="1400" dirty="0" err="1">
                <a:solidFill>
                  <a:srgbClr val="0000FF"/>
                </a:solidFill>
                <a:latin typeface="Times New Roman" panose="02020603050405020304" pitchFamily="18" charset="0"/>
                <a:cs typeface="Times New Roman" panose="02020603050405020304" pitchFamily="18" charset="0"/>
              </a:rPr>
              <a:t>сердечни-ками</a:t>
            </a:r>
            <a:r>
              <a:rPr lang="ru-RU" sz="1400" dirty="0">
                <a:solidFill>
                  <a:srgbClr val="0000FF"/>
                </a:solidFill>
                <a:latin typeface="Times New Roman" panose="02020603050405020304" pitchFamily="18" charset="0"/>
                <a:cs typeface="Times New Roman" panose="02020603050405020304" pitchFamily="18" charset="0"/>
              </a:rPr>
              <a:t>, то в них наводится ЭДС, и устройство превращается в генератор переменного тока. Если же устройство не снабжено </a:t>
            </a:r>
            <a:r>
              <a:rPr lang="ru-RU" sz="1400" dirty="0" err="1">
                <a:solidFill>
                  <a:srgbClr val="0000FF"/>
                </a:solidFill>
                <a:latin typeface="Times New Roman" panose="02020603050405020304" pitchFamily="18" charset="0"/>
                <a:cs typeface="Times New Roman" panose="02020603050405020304" pitchFamily="18" charset="0"/>
              </a:rPr>
              <a:t>идукционными</a:t>
            </a:r>
            <a:r>
              <a:rPr lang="ru-RU" sz="1400" dirty="0">
                <a:solidFill>
                  <a:srgbClr val="0000FF"/>
                </a:solidFill>
                <a:latin typeface="Times New Roman" panose="02020603050405020304" pitchFamily="18" charset="0"/>
                <a:cs typeface="Times New Roman" panose="02020603050405020304" pitchFamily="18" charset="0"/>
              </a:rPr>
              <a:t> </a:t>
            </a:r>
            <a:r>
              <a:rPr lang="ru-RU" sz="1400" dirty="0" err="1">
                <a:solidFill>
                  <a:srgbClr val="0000FF"/>
                </a:solidFill>
                <a:latin typeface="Times New Roman" panose="02020603050405020304" pitchFamily="18" charset="0"/>
                <a:cs typeface="Times New Roman" panose="02020603050405020304" pitchFamily="18" charset="0"/>
              </a:rPr>
              <a:t>катуш-ками</a:t>
            </a:r>
            <a:r>
              <a:rPr lang="ru-RU" sz="1400" dirty="0">
                <a:solidFill>
                  <a:srgbClr val="0000FF"/>
                </a:solidFill>
                <a:latin typeface="Times New Roman" panose="02020603050405020304" pitchFamily="18" charset="0"/>
                <a:cs typeface="Times New Roman" panose="02020603050405020304" pitchFamily="18" charset="0"/>
              </a:rPr>
              <a:t>, то при вращении установки возникает подъёмная сила, способная превратить его в летающую тарелку. В </a:t>
            </a:r>
            <a:r>
              <a:rPr lang="ru-RU" sz="1400" dirty="0" err="1">
                <a:solidFill>
                  <a:srgbClr val="0000FF"/>
                </a:solidFill>
                <a:latin typeface="Times New Roman" panose="02020603050405020304" pitchFamily="18" charset="0"/>
                <a:cs typeface="Times New Roman" panose="02020603050405020304" pitchFamily="18" charset="0"/>
              </a:rPr>
              <a:t>Росии</a:t>
            </a:r>
            <a:r>
              <a:rPr lang="ru-RU" sz="1400" dirty="0">
                <a:solidFill>
                  <a:srgbClr val="0000FF"/>
                </a:solidFill>
                <a:latin typeface="Times New Roman" panose="02020603050405020304" pitchFamily="18" charset="0"/>
                <a:cs typeface="Times New Roman" panose="02020603050405020304" pitchFamily="18" charset="0"/>
              </a:rPr>
              <a:t> установку </a:t>
            </a:r>
            <a:r>
              <a:rPr lang="ru-RU" sz="1400" dirty="0" err="1">
                <a:solidFill>
                  <a:srgbClr val="0000FF"/>
                </a:solidFill>
                <a:latin typeface="Times New Roman" panose="02020603050405020304" pitchFamily="18" charset="0"/>
                <a:cs typeface="Times New Roman" panose="02020603050405020304" pitchFamily="18" charset="0"/>
              </a:rPr>
              <a:t>Сёрла</a:t>
            </a:r>
            <a:r>
              <a:rPr lang="ru-RU" sz="1400" dirty="0">
                <a:solidFill>
                  <a:srgbClr val="0000FF"/>
                </a:solidFill>
                <a:latin typeface="Times New Roman" panose="02020603050405020304" pitchFamily="18" charset="0"/>
                <a:cs typeface="Times New Roman" panose="02020603050405020304" pitchFamily="18" charset="0"/>
              </a:rPr>
              <a:t> </a:t>
            </a:r>
            <a:r>
              <a:rPr lang="ru-RU" sz="1400" dirty="0" err="1">
                <a:solidFill>
                  <a:srgbClr val="0000FF"/>
                </a:solidFill>
                <a:latin typeface="Times New Roman" panose="02020603050405020304" pitchFamily="18" charset="0"/>
                <a:cs typeface="Times New Roman" panose="02020603050405020304" pitchFamily="18" charset="0"/>
              </a:rPr>
              <a:t>воспроизве</a:t>
            </a:r>
            <a:r>
              <a:rPr lang="ru-RU" sz="1400" dirty="0">
                <a:solidFill>
                  <a:srgbClr val="0000FF"/>
                </a:solidFill>
                <a:latin typeface="Times New Roman" panose="02020603050405020304" pitchFamily="18" charset="0"/>
                <a:cs typeface="Times New Roman" panose="02020603050405020304" pitchFamily="18" charset="0"/>
              </a:rPr>
              <a:t>-ли Рощин и Годин, </a:t>
            </a:r>
            <a:r>
              <a:rPr lang="ru-RU" sz="1400" dirty="0" err="1">
                <a:solidFill>
                  <a:srgbClr val="0000FF"/>
                </a:solidFill>
                <a:latin typeface="Times New Roman" panose="02020603050405020304" pitchFamily="18" charset="0"/>
                <a:cs typeface="Times New Roman" panose="02020603050405020304" pitchFamily="18" charset="0"/>
              </a:rPr>
              <a:t>полуившие</a:t>
            </a:r>
            <a:r>
              <a:rPr lang="ru-RU" sz="1400" dirty="0">
                <a:solidFill>
                  <a:srgbClr val="0000FF"/>
                </a:solidFill>
                <a:latin typeface="Times New Roman" panose="02020603050405020304" pitchFamily="18" charset="0"/>
                <a:cs typeface="Times New Roman" panose="02020603050405020304" pitchFamily="18" charset="0"/>
              </a:rPr>
              <a:t> 7КВт мощности и снижение веса до 40%.</a:t>
            </a:r>
          </a:p>
          <a:p>
            <a:pPr marL="0" indent="0" algn="just"/>
            <a:r>
              <a:rPr lang="ru-RU" sz="1400" dirty="0">
                <a:latin typeface="Times New Roman" panose="02020603050405020304" pitchFamily="18" charset="0"/>
                <a:cs typeface="Times New Roman" panose="02020603050405020304" pitchFamily="18" charset="0"/>
              </a:rPr>
              <a:t> </a:t>
            </a:r>
            <a:r>
              <a:rPr lang="ru-RU" sz="1400" dirty="0">
                <a:solidFill>
                  <a:srgbClr val="0000FF"/>
                </a:solidFill>
                <a:latin typeface="Times New Roman" panose="02020603050405020304" pitchFamily="18" charset="0"/>
                <a:cs typeface="Times New Roman" panose="02020603050405020304" pitchFamily="18" charset="0"/>
              </a:rPr>
              <a:t>Швейцарская фирма </a:t>
            </a:r>
            <a:r>
              <a:rPr lang="en-US" sz="1400" dirty="0">
                <a:solidFill>
                  <a:srgbClr val="0000FF"/>
                </a:solidFill>
                <a:latin typeface="Times New Roman" panose="02020603050405020304" pitchFamily="18" charset="0"/>
                <a:cs typeface="Times New Roman" panose="02020603050405020304" pitchFamily="18" charset="0"/>
              </a:rPr>
              <a:t>SEG</a:t>
            </a:r>
            <a:r>
              <a:rPr lang="ru-RU" sz="1400" dirty="0">
                <a:solidFill>
                  <a:srgbClr val="0000FF"/>
                </a:solidFill>
                <a:latin typeface="Times New Roman" panose="02020603050405020304" pitchFamily="18" charset="0"/>
                <a:cs typeface="Times New Roman" panose="02020603050405020304" pitchFamily="18" charset="0"/>
              </a:rPr>
              <a:t> объявила о намерении выпустить на рынок такие генераторы. Устройство представляет собой компактный генератор на 15 кВт с размерами примерно 46×61×12 см). Он состоит из трёх </a:t>
            </a:r>
            <a:r>
              <a:rPr lang="ru-RU" sz="1400" dirty="0" err="1">
                <a:solidFill>
                  <a:srgbClr val="0000FF"/>
                </a:solidFill>
                <a:latin typeface="Times New Roman" panose="02020603050405020304" pitchFamily="18" charset="0"/>
                <a:cs typeface="Times New Roman" panose="02020603050405020304" pitchFamily="18" charset="0"/>
              </a:rPr>
              <a:t>четырехслойных</a:t>
            </a:r>
            <a:r>
              <a:rPr lang="ru-RU" sz="1400" dirty="0">
                <a:solidFill>
                  <a:srgbClr val="0000FF"/>
                </a:solidFill>
                <a:latin typeface="Times New Roman" panose="02020603050405020304" pitchFamily="18" charset="0"/>
                <a:cs typeface="Times New Roman" panose="02020603050405020304" pitchFamily="18" charset="0"/>
              </a:rPr>
              <a:t> концентрических колец из композита, расположенных  концентрически. Вокруг каждого кольца свободно вращаются ролики в количестве 10 штук вокруг первого кольца, 25 – вокруг второго и 35 – вокруг третьего. В катушках, охватывающих ролики,  индуцируется ЭДС, которая и питает нагрузку.</a:t>
            </a:r>
          </a:p>
          <a:p>
            <a:pPr marL="0" indent="0" algn="just"/>
            <a:r>
              <a:rPr lang="ru-RU" sz="1400" dirty="0">
                <a:latin typeface="Times New Roman" panose="02020603050405020304" pitchFamily="18" charset="0"/>
                <a:cs typeface="Times New Roman" panose="02020603050405020304" pitchFamily="18" charset="0"/>
              </a:rPr>
              <a:t>       </a:t>
            </a:r>
          </a:p>
          <a:p>
            <a:pPr algn="just"/>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p:txBody>
      </p:sp>
      <p:pic>
        <p:nvPicPr>
          <p:cNvPr id="7" name="Объект 6">
            <a:extLst>
              <a:ext uri="{FF2B5EF4-FFF2-40B4-BE49-F238E27FC236}">
                <a16:creationId xmlns="" xmlns:a16="http://schemas.microsoft.com/office/drawing/2014/main" id="{18E184FC-E6C6-4C5B-80FE-BCFBAB968B61}"/>
              </a:ext>
            </a:extLst>
          </p:cNvPr>
          <p:cNvPicPr>
            <a:picLocks noGrp="1" noChangeAspect="1"/>
          </p:cNvPicPr>
          <p:nvPr>
            <p:ph sz="half" idx="2"/>
          </p:nvPr>
        </p:nvPicPr>
        <p:blipFill>
          <a:blip r:embed="rId2" cstate="print"/>
          <a:stretch>
            <a:fillRect/>
          </a:stretch>
        </p:blipFill>
        <p:spPr>
          <a:xfrm>
            <a:off x="6686390" y="3454737"/>
            <a:ext cx="2169740" cy="2169740"/>
          </a:xfrm>
          <a:prstGeom prst="rect">
            <a:avLst/>
          </a:prstGeom>
        </p:spPr>
      </p:pic>
      <p:sp>
        <p:nvSpPr>
          <p:cNvPr id="8" name="Прямоугольник 7">
            <a:extLst>
              <a:ext uri="{FF2B5EF4-FFF2-40B4-BE49-F238E27FC236}">
                <a16:creationId xmlns="" xmlns:a16="http://schemas.microsoft.com/office/drawing/2014/main" id="{751E1B88-76D6-46A9-9358-6DB9D7583DC1}"/>
              </a:ext>
            </a:extLst>
          </p:cNvPr>
          <p:cNvSpPr/>
          <p:nvPr/>
        </p:nvSpPr>
        <p:spPr>
          <a:xfrm>
            <a:off x="6529659" y="5692605"/>
            <a:ext cx="2477601" cy="369332"/>
          </a:xfrm>
          <a:prstGeom prst="rect">
            <a:avLst/>
          </a:prstGeom>
        </p:spPr>
        <p:txBody>
          <a:bodyPr wrap="none">
            <a:spAutoFit/>
          </a:bodyPr>
          <a:lstStyle/>
          <a:p>
            <a:pPr algn="ctr">
              <a:spcAft>
                <a:spcPts val="0"/>
              </a:spcAft>
            </a:pPr>
            <a:r>
              <a:rPr lang="ru-RU" sz="1200" dirty="0">
                <a:latin typeface="Times New Roman" panose="02020603050405020304" pitchFamily="18" charset="0"/>
                <a:ea typeface="Times New Roman" panose="02020603050405020304" pitchFamily="18" charset="0"/>
              </a:rPr>
              <a:t>Промышленный</a:t>
            </a:r>
            <a:r>
              <a:rPr lang="ru-RU" dirty="0">
                <a:latin typeface="Times New Roman" panose="02020603050405020304" pitchFamily="18" charset="0"/>
                <a:ea typeface="Times New Roman" panose="02020603050405020304" pitchFamily="18" charset="0"/>
              </a:rPr>
              <a:t> г</a:t>
            </a:r>
            <a:r>
              <a:rPr lang="ru-RU" sz="1200" dirty="0">
                <a:latin typeface="Times New Roman" panose="02020603050405020304" pitchFamily="18" charset="0"/>
                <a:ea typeface="Times New Roman" panose="02020603050405020304" pitchFamily="18" charset="0"/>
              </a:rPr>
              <a:t>енератор «</a:t>
            </a:r>
            <a:r>
              <a:rPr lang="en-US" sz="1200" dirty="0">
                <a:latin typeface="Times New Roman" panose="02020603050405020304" pitchFamily="18" charset="0"/>
                <a:ea typeface="Times New Roman" panose="02020603050405020304" pitchFamily="18" charset="0"/>
              </a:rPr>
              <a:t>SEG</a:t>
            </a:r>
            <a:r>
              <a:rPr lang="ru-RU" sz="1200" dirty="0">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p:txBody>
      </p:sp>
      <p:pic>
        <p:nvPicPr>
          <p:cNvPr id="20" name="Рисунок 19">
            <a:extLst>
              <a:ext uri="{FF2B5EF4-FFF2-40B4-BE49-F238E27FC236}">
                <a16:creationId xmlns="" xmlns:a16="http://schemas.microsoft.com/office/drawing/2014/main" id="{21CF5E90-23E9-4C17-A5E0-D9EEE50F8E57}"/>
              </a:ext>
            </a:extLst>
          </p:cNvPr>
          <p:cNvPicPr>
            <a:picLocks noChangeAspect="1"/>
          </p:cNvPicPr>
          <p:nvPr/>
        </p:nvPicPr>
        <p:blipFill>
          <a:blip r:embed="rId3" cstate="print"/>
          <a:stretch>
            <a:fillRect/>
          </a:stretch>
        </p:blipFill>
        <p:spPr>
          <a:xfrm>
            <a:off x="6642600" y="1507389"/>
            <a:ext cx="2251720" cy="1322982"/>
          </a:xfrm>
          <a:prstGeom prst="rect">
            <a:avLst/>
          </a:prstGeom>
        </p:spPr>
      </p:pic>
      <p:sp>
        <p:nvSpPr>
          <p:cNvPr id="21" name="Прямоугольник 20">
            <a:extLst>
              <a:ext uri="{FF2B5EF4-FFF2-40B4-BE49-F238E27FC236}">
                <a16:creationId xmlns="" xmlns:a16="http://schemas.microsoft.com/office/drawing/2014/main" id="{85038904-C170-4C19-A185-8F654076A44E}"/>
              </a:ext>
            </a:extLst>
          </p:cNvPr>
          <p:cNvSpPr/>
          <p:nvPr/>
        </p:nvSpPr>
        <p:spPr>
          <a:xfrm>
            <a:off x="6778257" y="2924944"/>
            <a:ext cx="2123723" cy="276999"/>
          </a:xfrm>
          <a:prstGeom prst="rect">
            <a:avLst/>
          </a:prstGeom>
        </p:spPr>
        <p:txBody>
          <a:bodyPr wrap="none">
            <a:spAutoFit/>
          </a:bodyPr>
          <a:lstStyle/>
          <a:p>
            <a:r>
              <a:rPr lang="ru-RU" sz="1200" dirty="0">
                <a:latin typeface="Times New Roman" panose="02020603050405020304" pitchFamily="18" charset="0"/>
                <a:cs typeface="Times New Roman" panose="02020603050405020304" pitchFamily="18" charset="0"/>
              </a:rPr>
              <a:t>Устройство генератора </a:t>
            </a:r>
            <a:r>
              <a:rPr lang="ru-RU" sz="1200" dirty="0" err="1">
                <a:latin typeface="Times New Roman" panose="02020603050405020304" pitchFamily="18" charset="0"/>
                <a:cs typeface="Times New Roman" panose="02020603050405020304" pitchFamily="18" charset="0"/>
              </a:rPr>
              <a:t>Сёрла</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44325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50595</TotalTime>
  <Words>2151</Words>
  <Application>Microsoft Office PowerPoint</Application>
  <PresentationFormat>Экран (4:3)</PresentationFormat>
  <Paragraphs>117</Paragraphs>
  <Slides>12</Slides>
  <Notes>9</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14" baseType="lpstr">
      <vt:lpstr>Оформление по умолчанию</vt:lpstr>
      <vt:lpstr>Equation</vt:lpstr>
      <vt:lpstr>К ЭКОЛОГИЧЕСКИ ЧИСТОЙ ЭНЕРГЕТИКЕ</vt:lpstr>
      <vt:lpstr>2. Насколько экологически чисты возобновляемые источники энергии?</vt:lpstr>
      <vt:lpstr>3. Причины неприятия бестопливных генераторов (БТГ)</vt:lpstr>
      <vt:lpstr>4.Теоретические предпосылки использования полевых форм энергии</vt:lpstr>
      <vt:lpstr>5. Действующие энергоустановки на энергии окружающей среды</vt:lpstr>
      <vt:lpstr>«Сверхединичный» теплогенератор Потапова </vt:lpstr>
      <vt:lpstr>Теплогенератор Росси</vt:lpstr>
      <vt:lpstr>Генератор Капанадзе </vt:lpstr>
      <vt:lpstr>Генератор Сёрла</vt:lpstr>
      <vt:lpstr>Готовые к выходу на рынок магнитные моторы</vt:lpstr>
      <vt:lpstr>Устройства, использующие гравистатическую энергию</vt:lpstr>
      <vt:lpstr>Кинетическая гравивоздушная установка</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ЭНЕРГОДИНАМИЧЕСКИЙ ПОДХОД К ИНТЕГРАЦИИ ЗНАНИЙ</dc:title>
  <dc:creator>Valera Etkin</dc:creator>
  <cp:lastModifiedBy>Alexandr</cp:lastModifiedBy>
  <cp:revision>731</cp:revision>
  <dcterms:created xsi:type="dcterms:W3CDTF">2012-08-26T18:40:12Z</dcterms:created>
  <dcterms:modified xsi:type="dcterms:W3CDTF">2019-11-19T19:28:38Z</dcterms:modified>
</cp:coreProperties>
</file>